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88" r:id="rId3"/>
    <p:sldId id="276" r:id="rId4"/>
    <p:sldId id="277" r:id="rId5"/>
    <p:sldId id="278" r:id="rId6"/>
    <p:sldId id="279" r:id="rId7"/>
    <p:sldId id="289" r:id="rId8"/>
    <p:sldId id="281" r:id="rId9"/>
    <p:sldId id="290" r:id="rId10"/>
    <p:sldId id="282" r:id="rId11"/>
    <p:sldId id="291" r:id="rId12"/>
    <p:sldId id="292" r:id="rId13"/>
    <p:sldId id="283" r:id="rId14"/>
    <p:sldId id="293" r:id="rId15"/>
    <p:sldId id="268" r:id="rId16"/>
    <p:sldId id="269" r:id="rId17"/>
    <p:sldId id="270" r:id="rId18"/>
    <p:sldId id="285" r:id="rId19"/>
    <p:sldId id="287" r:id="rId20"/>
    <p:sldId id="294" r:id="rId21"/>
    <p:sldId id="286"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2991" autoAdjust="0"/>
  </p:normalViewPr>
  <p:slideViewPr>
    <p:cSldViewPr>
      <p:cViewPr varScale="1">
        <p:scale>
          <a:sx n="88" d="100"/>
          <a:sy n="88" d="100"/>
        </p:scale>
        <p:origin x="1182" y="11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51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657702-1DCE-44F4-A1AE-BDCB57409BC6}" type="datetimeFigureOut">
              <a:rPr lang="es-ES" smtClean="0"/>
              <a:pPr/>
              <a:t>23/05/2023</a:t>
            </a:fld>
            <a:endParaRPr lang="es-E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25BFF2-C5F4-48F1-A068-D27EED1CC03D}" type="slidenum">
              <a:rPr lang="es-ES" smtClean="0"/>
              <a:pPr/>
              <a:t>‹Nº›</a:t>
            </a:fld>
            <a:endParaRPr lang="es-ES"/>
          </a:p>
        </p:txBody>
      </p:sp>
    </p:spTree>
    <p:extLst>
      <p:ext uri="{BB962C8B-B14F-4D97-AF65-F5344CB8AC3E}">
        <p14:creationId xmlns:p14="http://schemas.microsoft.com/office/powerpoint/2010/main" val="1211453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C9C8A1-B84B-4010-9158-D86E1F051269}" type="datetimeFigureOut">
              <a:rPr lang="es-ES" smtClean="0"/>
              <a:pPr/>
              <a:t>23/05/2023</a:t>
            </a:fld>
            <a:endParaRPr lang="es-ES"/>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15DCE-D734-4469-925A-7A52CA6E3687}" type="slidenum">
              <a:rPr lang="es-ES" smtClean="0"/>
              <a:pPr/>
              <a:t>‹Nº›</a:t>
            </a:fld>
            <a:endParaRPr lang="es-ES"/>
          </a:p>
        </p:txBody>
      </p:sp>
    </p:spTree>
    <p:extLst>
      <p:ext uri="{BB962C8B-B14F-4D97-AF65-F5344CB8AC3E}">
        <p14:creationId xmlns:p14="http://schemas.microsoft.com/office/powerpoint/2010/main" val="3977046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r>
              <a:rPr lang="es-MX" dirty="0"/>
              <a:t> </a:t>
            </a:r>
          </a:p>
        </p:txBody>
      </p:sp>
      <p:sp>
        <p:nvSpPr>
          <p:cNvPr id="4" name="Marcador de número de diapositiva 3"/>
          <p:cNvSpPr>
            <a:spLocks noGrp="1"/>
          </p:cNvSpPr>
          <p:nvPr>
            <p:ph type="sldNum" sz="quarter" idx="10"/>
          </p:nvPr>
        </p:nvSpPr>
        <p:spPr/>
        <p:txBody>
          <a:bodyPr/>
          <a:lstStyle/>
          <a:p>
            <a:fld id="{4A115DCE-D734-4469-925A-7A52CA6E3687}" type="slidenum">
              <a:rPr lang="es-ES" smtClean="0"/>
              <a:pPr/>
              <a:t>6</a:t>
            </a:fld>
            <a:endParaRPr lang="es-ES"/>
          </a:p>
        </p:txBody>
      </p:sp>
    </p:spTree>
    <p:extLst>
      <p:ext uri="{BB962C8B-B14F-4D97-AF65-F5344CB8AC3E}">
        <p14:creationId xmlns:p14="http://schemas.microsoft.com/office/powerpoint/2010/main" val="914164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21</a:t>
            </a:fld>
            <a:endParaRPr lang="es-ES"/>
          </a:p>
        </p:txBody>
      </p:sp>
    </p:spTree>
    <p:extLst>
      <p:ext uri="{BB962C8B-B14F-4D97-AF65-F5344CB8AC3E}">
        <p14:creationId xmlns:p14="http://schemas.microsoft.com/office/powerpoint/2010/main" val="1819897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r>
              <a:rPr lang="es-MX" dirty="0"/>
              <a:t> </a:t>
            </a:r>
          </a:p>
        </p:txBody>
      </p:sp>
      <p:sp>
        <p:nvSpPr>
          <p:cNvPr id="4" name="Marcador de número de diapositiva 3"/>
          <p:cNvSpPr>
            <a:spLocks noGrp="1"/>
          </p:cNvSpPr>
          <p:nvPr>
            <p:ph type="sldNum" sz="quarter" idx="10"/>
          </p:nvPr>
        </p:nvSpPr>
        <p:spPr/>
        <p:txBody>
          <a:bodyPr/>
          <a:lstStyle/>
          <a:p>
            <a:fld id="{4A115DCE-D734-4469-925A-7A52CA6E3687}" type="slidenum">
              <a:rPr lang="es-ES" smtClean="0"/>
              <a:pPr/>
              <a:t>7</a:t>
            </a:fld>
            <a:endParaRPr lang="es-ES"/>
          </a:p>
        </p:txBody>
      </p:sp>
    </p:spTree>
    <p:extLst>
      <p:ext uri="{BB962C8B-B14F-4D97-AF65-F5344CB8AC3E}">
        <p14:creationId xmlns:p14="http://schemas.microsoft.com/office/powerpoint/2010/main" val="158342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14</a:t>
            </a:fld>
            <a:endParaRPr lang="es-ES"/>
          </a:p>
        </p:txBody>
      </p:sp>
    </p:spTree>
    <p:extLst>
      <p:ext uri="{BB962C8B-B14F-4D97-AF65-F5344CB8AC3E}">
        <p14:creationId xmlns:p14="http://schemas.microsoft.com/office/powerpoint/2010/main" val="3858500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15</a:t>
            </a:fld>
            <a:endParaRPr lang="es-ES"/>
          </a:p>
        </p:txBody>
      </p:sp>
    </p:spTree>
    <p:extLst>
      <p:ext uri="{BB962C8B-B14F-4D97-AF65-F5344CB8AC3E}">
        <p14:creationId xmlns:p14="http://schemas.microsoft.com/office/powerpoint/2010/main" val="105060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16</a:t>
            </a:fld>
            <a:endParaRPr lang="es-ES"/>
          </a:p>
        </p:txBody>
      </p:sp>
    </p:spTree>
    <p:extLst>
      <p:ext uri="{BB962C8B-B14F-4D97-AF65-F5344CB8AC3E}">
        <p14:creationId xmlns:p14="http://schemas.microsoft.com/office/powerpoint/2010/main" val="686821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17</a:t>
            </a:fld>
            <a:endParaRPr lang="es-ES"/>
          </a:p>
        </p:txBody>
      </p:sp>
    </p:spTree>
    <p:extLst>
      <p:ext uri="{BB962C8B-B14F-4D97-AF65-F5344CB8AC3E}">
        <p14:creationId xmlns:p14="http://schemas.microsoft.com/office/powerpoint/2010/main" val="2802602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18</a:t>
            </a:fld>
            <a:endParaRPr lang="es-ES"/>
          </a:p>
        </p:txBody>
      </p:sp>
    </p:spTree>
    <p:extLst>
      <p:ext uri="{BB962C8B-B14F-4D97-AF65-F5344CB8AC3E}">
        <p14:creationId xmlns:p14="http://schemas.microsoft.com/office/powerpoint/2010/main" val="2451752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19</a:t>
            </a:fld>
            <a:endParaRPr lang="es-ES"/>
          </a:p>
        </p:txBody>
      </p:sp>
    </p:spTree>
    <p:extLst>
      <p:ext uri="{BB962C8B-B14F-4D97-AF65-F5344CB8AC3E}">
        <p14:creationId xmlns:p14="http://schemas.microsoft.com/office/powerpoint/2010/main" val="39411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20</a:t>
            </a:fld>
            <a:endParaRPr lang="es-ES"/>
          </a:p>
        </p:txBody>
      </p:sp>
    </p:spTree>
    <p:extLst>
      <p:ext uri="{BB962C8B-B14F-4D97-AF65-F5344CB8AC3E}">
        <p14:creationId xmlns:p14="http://schemas.microsoft.com/office/powerpoint/2010/main" val="271391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19" name="Espace réservé du pied de page 18"/>
          <p:cNvSpPr>
            <a:spLocks noGrp="1"/>
          </p:cNvSpPr>
          <p:nvPr>
            <p:ph type="ftr" sz="quarter" idx="11"/>
          </p:nvPr>
        </p:nvSpPr>
        <p:spPr/>
        <p:txBody>
          <a:bodyPr/>
          <a:lstStyle/>
          <a:p>
            <a:endParaRPr lang="es-ES"/>
          </a:p>
        </p:txBody>
      </p:sp>
      <p:sp>
        <p:nvSpPr>
          <p:cNvPr id="27" name="Espace réservé du numéro de diapositive 26"/>
          <p:cNvSpPr>
            <a:spLocks noGrp="1"/>
          </p:cNvSpPr>
          <p:nvPr>
            <p:ph type="sldNum" sz="quarter" idx="12"/>
          </p:nvPr>
        </p:nvSpPr>
        <p:spPr/>
        <p:txBody>
          <a:bodyPr/>
          <a:lstStyle/>
          <a:p>
            <a:fld id="{859698F3-E684-491F-87B6-1D5546D6AF54}"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914402"/>
            <a:ext cx="27432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914402"/>
            <a:ext cx="80264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09728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09728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8" name="Espace réservé du pied de page 7"/>
          <p:cNvSpPr>
            <a:spLocks noGrp="1"/>
          </p:cNvSpPr>
          <p:nvPr>
            <p:ph type="ftr" sz="quarter" idx="11"/>
          </p:nvPr>
        </p:nvSpPr>
        <p:spPr/>
        <p:txBody>
          <a:bodyPr/>
          <a:lstStyle/>
          <a:p>
            <a:endParaRPr lang="es-ES"/>
          </a:p>
        </p:txBody>
      </p:sp>
      <p:sp>
        <p:nvSpPr>
          <p:cNvPr id="9" name="Espace réservé du numéro de diapositive 8"/>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4" name="Espace réservé du pied de page 3"/>
          <p:cNvSpPr>
            <a:spLocks noGrp="1"/>
          </p:cNvSpPr>
          <p:nvPr>
            <p:ph type="ftr" sz="quarter" idx="11"/>
          </p:nvPr>
        </p:nvSpPr>
        <p:spPr/>
        <p:txBody>
          <a:bodyPr/>
          <a:lstStyle/>
          <a:p>
            <a:endParaRPr lang="es-ES"/>
          </a:p>
        </p:txBody>
      </p:sp>
      <p:sp>
        <p:nvSpPr>
          <p:cNvPr id="5" name="Espace réservé du numéro de diapositive 4"/>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3" name="Espace réservé du pied de page 2"/>
          <p:cNvSpPr>
            <a:spLocks noGrp="1"/>
          </p:cNvSpPr>
          <p:nvPr>
            <p:ph type="ftr" sz="quarter" idx="11"/>
          </p:nvPr>
        </p:nvSpPr>
        <p:spPr/>
        <p:txBody>
          <a:bodyPr/>
          <a:lstStyle/>
          <a:p>
            <a:endParaRPr lang="es-ES"/>
          </a:p>
        </p:txBody>
      </p:sp>
      <p:sp>
        <p:nvSpPr>
          <p:cNvPr id="4" name="Espace réservé du numéro de diapositive 3"/>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859698F3-E684-491F-87B6-1D5546D6AF5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Triangle rect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r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02AA0403-BC16-4B17-9E74-299BB1445BF6}" type="datetimeFigureOut">
              <a:rPr lang="es-ES" smtClean="0"/>
              <a:pPr/>
              <a:t>23/05/2023</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a:xfrm>
            <a:off x="10769600" y="6356351"/>
            <a:ext cx="812800" cy="365125"/>
          </a:xfrm>
        </p:spPr>
        <p:txBody>
          <a:bodyPr/>
          <a:lstStyle/>
          <a:p>
            <a:fld id="{859698F3-E684-491F-87B6-1D5546D6AF54}" type="slidenum">
              <a:rPr lang="es-ES" smtClean="0"/>
              <a:pPr/>
              <a:t>‹Nº›</a:t>
            </a:fld>
            <a:endParaRPr lang="es-ES"/>
          </a:p>
        </p:txBody>
      </p:sp>
      <p:sp>
        <p:nvSpPr>
          <p:cNvPr id="3" name="Espace réservé pour une image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orme libre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orme libre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Espace réservé du titre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fr-FR"/>
              <a:t>Click to modify the style of the title</a:t>
            </a:r>
            <a:endParaRPr kumimoji="0" lang="en-US"/>
          </a:p>
        </p:txBody>
      </p:sp>
      <p:sp>
        <p:nvSpPr>
          <p:cNvPr id="30" name="Espace réservé du texte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fr-FR"/>
              <a:t>Click to modify the styles of the text of the mask</a:t>
            </a:r>
          </a:p>
          <a:p>
            <a:pPr lvl="1" eaLnBrk="1" latinLnBrk="0" hangingPunct="1"/>
            <a:r>
              <a:rPr kumimoji="0" lang="fr-FR"/>
              <a:t>Second level</a:t>
            </a:r>
          </a:p>
          <a:p>
            <a:pPr lvl="2" eaLnBrk="1" latinLnBrk="0" hangingPunct="1"/>
            <a:r>
              <a:rPr kumimoji="0" lang="fr-FR"/>
              <a:t>Third level</a:t>
            </a:r>
          </a:p>
          <a:p>
            <a:pPr lvl="3" eaLnBrk="1" latinLnBrk="0" hangingPunct="1"/>
            <a:r>
              <a:rPr kumimoji="0" lang="fr-FR"/>
              <a:t>Fourth level</a:t>
            </a:r>
          </a:p>
          <a:p>
            <a:pPr lvl="4" eaLnBrk="1" latinLnBrk="0" hangingPunct="1"/>
            <a:r>
              <a:rPr kumimoji="0" lang="fr-FR"/>
              <a:t>Fifth level</a:t>
            </a:r>
            <a:endParaRPr kumimoji="0" lang="en-US"/>
          </a:p>
        </p:txBody>
      </p:sp>
      <p:sp>
        <p:nvSpPr>
          <p:cNvPr id="10" name="Espace réservé de la date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AA0403-BC16-4B17-9E74-299BB1445BF6}" type="datetimeFigureOut">
              <a:rPr lang="es-ES" smtClean="0"/>
              <a:pPr/>
              <a:t>23/05/2023</a:t>
            </a:fld>
            <a:endParaRPr lang="es-ES"/>
          </a:p>
        </p:txBody>
      </p:sp>
      <p:sp>
        <p:nvSpPr>
          <p:cNvPr id="22" name="Espace réservé du pied de page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Espace réservé du numéro de diapositive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9698F3-E684-491F-87B6-1D5546D6AF54}" type="slidenum">
              <a:rPr lang="es-ES" smtClean="0"/>
              <a:pPr/>
              <a:t>‹Nº›</a:t>
            </a:fld>
            <a:endParaRPr lang="es-ES"/>
          </a:p>
        </p:txBody>
      </p:sp>
      <p:grpSp>
        <p:nvGrpSpPr>
          <p:cNvPr id="2" name="Groupe 1"/>
          <p:cNvGrpSpPr/>
          <p:nvPr/>
        </p:nvGrpSpPr>
        <p:grpSpPr>
          <a:xfrm>
            <a:off x="-25356" y="202408"/>
            <a:ext cx="12240731"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268760"/>
            <a:ext cx="12000656" cy="1828800"/>
          </a:xfrm>
        </p:spPr>
        <p:txBody>
          <a:bodyPr>
            <a:normAutofit/>
          </a:bodyPr>
          <a:lstStyle/>
          <a:p>
            <a:pPr algn="ctr"/>
            <a:r>
              <a:rPr lang="es-ES" dirty="0">
                <a:solidFill>
                  <a:schemeClr val="tx1"/>
                </a:solidFill>
              </a:rPr>
              <a:t>THE ANDROGENIC DISEASE OF MENOPAUSE</a:t>
            </a:r>
          </a:p>
        </p:txBody>
      </p:sp>
      <p:sp>
        <p:nvSpPr>
          <p:cNvPr id="3" name="Sous-titre 2"/>
          <p:cNvSpPr>
            <a:spLocks noGrp="1"/>
          </p:cNvSpPr>
          <p:nvPr>
            <p:ph type="subTitle" idx="1"/>
          </p:nvPr>
        </p:nvSpPr>
        <p:spPr>
          <a:xfrm>
            <a:off x="0" y="3645024"/>
            <a:ext cx="12192000" cy="1752600"/>
          </a:xfrm>
        </p:spPr>
        <p:txBody>
          <a:bodyPr>
            <a:normAutofit/>
          </a:bodyPr>
          <a:lstStyle/>
          <a:p>
            <a:pPr algn="ctr"/>
            <a:endParaRPr lang="es-ES" sz="3600" dirty="0"/>
          </a:p>
          <a:p>
            <a:pPr algn="ctr"/>
            <a:r>
              <a:rPr lang="es-ES" sz="3600" dirty="0"/>
              <a:t>Georges </a:t>
            </a:r>
            <a:r>
              <a:rPr lang="es-ES" sz="3600" dirty="0" err="1"/>
              <a:t>Debled</a:t>
            </a:r>
            <a:r>
              <a:rPr lang="es-ES" sz="3600" dirty="0"/>
              <a:t>  MD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7938120"/>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dirty="0"/>
              <a:t> </a:t>
            </a:r>
            <a:r>
              <a:rPr lang="es-ES" sz="4800" dirty="0" err="1">
                <a:solidFill>
                  <a:schemeClr val="tx1"/>
                </a:solidFill>
              </a:rPr>
              <a:t>Since</a:t>
            </a:r>
            <a:r>
              <a:rPr lang="es-ES" sz="4800" dirty="0">
                <a:solidFill>
                  <a:schemeClr val="tx1"/>
                </a:solidFill>
              </a:rPr>
              <a:t> </a:t>
            </a:r>
            <a:r>
              <a:rPr lang="es-ES" sz="4800" dirty="0" err="1">
                <a:solidFill>
                  <a:schemeClr val="tx1"/>
                </a:solidFill>
              </a:rPr>
              <a:t>there</a:t>
            </a:r>
            <a:r>
              <a:rPr lang="es-ES" sz="4800" dirty="0">
                <a:solidFill>
                  <a:schemeClr val="tx1"/>
                </a:solidFill>
              </a:rPr>
              <a:t> is no more ovule</a:t>
            </a:r>
            <a:br>
              <a:rPr lang="es-ES" sz="4800" dirty="0">
                <a:solidFill>
                  <a:schemeClr val="tx1"/>
                </a:solidFill>
              </a:rPr>
            </a:br>
            <a:r>
              <a:rPr lang="es-ES" sz="4800" dirty="0">
                <a:solidFill>
                  <a:schemeClr val="tx1"/>
                </a:solidFill>
              </a:rPr>
              <a:t>hormonal </a:t>
            </a:r>
            <a:r>
              <a:rPr lang="es-ES" sz="4800" dirty="0" err="1">
                <a:solidFill>
                  <a:schemeClr val="tx1"/>
                </a:solidFill>
              </a:rPr>
              <a:t>replacement</a:t>
            </a:r>
            <a:r>
              <a:rPr lang="es-ES" sz="4800" dirty="0">
                <a:solidFill>
                  <a:schemeClr val="tx1"/>
                </a:solidFill>
              </a:rPr>
              <a:t> </a:t>
            </a:r>
            <a:r>
              <a:rPr lang="es-ES" sz="4800" dirty="0" err="1">
                <a:solidFill>
                  <a:schemeClr val="tx1"/>
                </a:solidFill>
              </a:rPr>
              <a:t>therapy</a:t>
            </a:r>
            <a:r>
              <a:rPr lang="es-ES" sz="4800" dirty="0">
                <a:solidFill>
                  <a:schemeClr val="tx1"/>
                </a:solidFill>
              </a:rPr>
              <a:t> (HRT) </a:t>
            </a:r>
            <a:r>
              <a:rPr lang="es-ES" sz="4800" dirty="0" err="1">
                <a:solidFill>
                  <a:schemeClr val="tx1"/>
                </a:solidFill>
              </a:rPr>
              <a:t>with</a:t>
            </a:r>
            <a:br>
              <a:rPr lang="es-ES" sz="4800" dirty="0">
                <a:solidFill>
                  <a:schemeClr val="tx1"/>
                </a:solidFill>
              </a:rPr>
            </a:br>
            <a:r>
              <a:rPr lang="es-ES" sz="4800" dirty="0">
                <a:solidFill>
                  <a:schemeClr val="tx1"/>
                </a:solidFill>
              </a:rPr>
              <a:t>estradiol and  </a:t>
            </a:r>
            <a:r>
              <a:rPr lang="es-ES" sz="4800" dirty="0" err="1">
                <a:solidFill>
                  <a:schemeClr val="tx1"/>
                </a:solidFill>
              </a:rPr>
              <a:t>progesterone</a:t>
            </a:r>
            <a:r>
              <a:rPr lang="es-ES" sz="4800" dirty="0">
                <a:solidFill>
                  <a:schemeClr val="tx1"/>
                </a:solidFill>
              </a:rPr>
              <a:t> to </a:t>
            </a:r>
            <a:r>
              <a:rPr lang="es-ES" sz="4800" dirty="0" err="1">
                <a:solidFill>
                  <a:schemeClr val="tx1"/>
                </a:solidFill>
              </a:rPr>
              <a:t>ensure</a:t>
            </a:r>
            <a:r>
              <a:rPr lang="es-ES" sz="4800" dirty="0">
                <a:solidFill>
                  <a:schemeClr val="tx1"/>
                </a:solidFill>
              </a:rPr>
              <a:t> a </a:t>
            </a:r>
            <a:r>
              <a:rPr lang="es-ES" sz="4800" dirty="0" err="1">
                <a:solidFill>
                  <a:schemeClr val="tx1"/>
                </a:solidFill>
              </a:rPr>
              <a:t>pregnancy</a:t>
            </a:r>
            <a:r>
              <a:rPr lang="es-ES" sz="4800" dirty="0">
                <a:solidFill>
                  <a:schemeClr val="tx1"/>
                </a:solidFill>
              </a:rPr>
              <a:t> </a:t>
            </a:r>
            <a:r>
              <a:rPr lang="es-ES" sz="4800" dirty="0" err="1">
                <a:solidFill>
                  <a:schemeClr val="tx1"/>
                </a:solidFill>
              </a:rPr>
              <a:t>is</a:t>
            </a:r>
            <a:r>
              <a:rPr lang="es-ES" sz="4800" dirty="0">
                <a:solidFill>
                  <a:schemeClr val="tx1"/>
                </a:solidFill>
              </a:rPr>
              <a:t> </a:t>
            </a:r>
            <a:r>
              <a:rPr lang="es-ES" sz="4800" dirty="0" err="1">
                <a:solidFill>
                  <a:schemeClr val="tx1"/>
                </a:solidFill>
              </a:rPr>
              <a:t>not</a:t>
            </a:r>
            <a:r>
              <a:rPr lang="es-ES" sz="4800" dirty="0">
                <a:solidFill>
                  <a:schemeClr val="tx1"/>
                </a:solidFill>
              </a:rPr>
              <a:t> </a:t>
            </a:r>
            <a:r>
              <a:rPr lang="es-ES" sz="4800" dirty="0" err="1">
                <a:solidFill>
                  <a:schemeClr val="tx1"/>
                </a:solidFill>
              </a:rPr>
              <a:t>necessary</a:t>
            </a:r>
            <a:br>
              <a:rPr lang="es-ES" sz="4800" dirty="0">
                <a:solidFill>
                  <a:schemeClr val="tx1"/>
                </a:solidFill>
              </a:rPr>
            </a:br>
            <a:r>
              <a:rPr lang="es-ES" sz="4800" dirty="0">
                <a:solidFill>
                  <a:schemeClr val="tx1"/>
                </a:solidFill>
              </a:rPr>
              <a:t>and can </a:t>
            </a:r>
            <a:r>
              <a:rPr lang="es-ES" sz="4800" dirty="0" err="1">
                <a:solidFill>
                  <a:srgbClr val="FFFF00"/>
                </a:solidFill>
              </a:rPr>
              <a:t>provoke</a:t>
            </a:r>
            <a:r>
              <a:rPr lang="es-ES" sz="4800" dirty="0">
                <a:solidFill>
                  <a:srgbClr val="FFFF00"/>
                </a:solidFill>
              </a:rPr>
              <a:t> </a:t>
            </a:r>
            <a:r>
              <a:rPr lang="es-ES" sz="4800" dirty="0" err="1">
                <a:solidFill>
                  <a:srgbClr val="FFFF00"/>
                </a:solidFill>
              </a:rPr>
              <a:t>breast</a:t>
            </a:r>
            <a:r>
              <a:rPr lang="es-ES" sz="4800" dirty="0">
                <a:solidFill>
                  <a:srgbClr val="FFFF00"/>
                </a:solidFill>
              </a:rPr>
              <a:t> </a:t>
            </a:r>
            <a:r>
              <a:rPr lang="es-ES" sz="4800" dirty="0" err="1">
                <a:solidFill>
                  <a:srgbClr val="FFFF00"/>
                </a:solidFill>
              </a:rPr>
              <a:t>cancer</a:t>
            </a:r>
            <a:r>
              <a:rPr lang="es-ES" sz="4800" dirty="0">
                <a:solidFill>
                  <a:schemeClr val="tx1"/>
                </a:solidFill>
              </a:rPr>
              <a:t>. </a:t>
            </a:r>
            <a:br>
              <a:rPr lang="es-ES" sz="5400" dirty="0">
                <a:solidFill>
                  <a:schemeClr val="tx1"/>
                </a:solidFill>
              </a:rPr>
            </a:br>
            <a:br>
              <a:rPr lang="es-ES" sz="5400" dirty="0">
                <a:solidFill>
                  <a:schemeClr val="tx1"/>
                </a:solidFill>
              </a:rPr>
            </a:br>
            <a:br>
              <a:rPr lang="es-ES" sz="3600" dirty="0">
                <a:solidFill>
                  <a:srgbClr val="FFC000"/>
                </a:solidFill>
              </a:rPr>
            </a:br>
            <a:br>
              <a:rPr lang="es-ES" sz="3600" dirty="0">
                <a:solidFill>
                  <a:srgbClr val="FFC000"/>
                </a:solidFill>
              </a:rPr>
            </a:br>
            <a:br>
              <a:rPr lang="es-ES" sz="4800" dirty="0">
                <a:solidFill>
                  <a:srgbClr val="FFC000"/>
                </a:solidFill>
              </a:rPr>
            </a:br>
            <a:endParaRPr lang="es-ES" sz="4800" dirty="0">
              <a:solidFill>
                <a:srgbClr val="FFC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7938120"/>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dirty="0"/>
              <a:t> </a:t>
            </a:r>
            <a:r>
              <a:rPr lang="es-ES" sz="4800" dirty="0" err="1">
                <a:solidFill>
                  <a:schemeClr val="tx1"/>
                </a:solidFill>
              </a:rPr>
              <a:t>Since</a:t>
            </a:r>
            <a:r>
              <a:rPr lang="es-ES" sz="4800" dirty="0">
                <a:solidFill>
                  <a:schemeClr val="tx1"/>
                </a:solidFill>
              </a:rPr>
              <a:t> </a:t>
            </a:r>
            <a:r>
              <a:rPr lang="es-ES" sz="4800" dirty="0" err="1">
                <a:solidFill>
                  <a:schemeClr val="tx1"/>
                </a:solidFill>
              </a:rPr>
              <a:t>there</a:t>
            </a:r>
            <a:r>
              <a:rPr lang="es-ES" sz="4800" dirty="0">
                <a:solidFill>
                  <a:schemeClr val="tx1"/>
                </a:solidFill>
              </a:rPr>
              <a:t> is no more ovule</a:t>
            </a:r>
            <a:br>
              <a:rPr lang="es-ES" sz="4800" dirty="0">
                <a:solidFill>
                  <a:schemeClr val="tx1"/>
                </a:solidFill>
              </a:rPr>
            </a:br>
            <a:r>
              <a:rPr lang="es-ES" sz="4800" dirty="0">
                <a:solidFill>
                  <a:schemeClr val="tx1"/>
                </a:solidFill>
              </a:rPr>
              <a:t>hormonal </a:t>
            </a:r>
            <a:r>
              <a:rPr lang="es-ES" sz="4800" dirty="0" err="1">
                <a:solidFill>
                  <a:schemeClr val="tx1"/>
                </a:solidFill>
              </a:rPr>
              <a:t>replacement</a:t>
            </a:r>
            <a:r>
              <a:rPr lang="es-ES" sz="4800" dirty="0">
                <a:solidFill>
                  <a:schemeClr val="tx1"/>
                </a:solidFill>
              </a:rPr>
              <a:t> </a:t>
            </a:r>
            <a:r>
              <a:rPr lang="es-ES" sz="4800" dirty="0" err="1">
                <a:solidFill>
                  <a:schemeClr val="tx1"/>
                </a:solidFill>
              </a:rPr>
              <a:t>therapy</a:t>
            </a:r>
            <a:r>
              <a:rPr lang="es-ES" sz="4800" dirty="0">
                <a:solidFill>
                  <a:schemeClr val="tx1"/>
                </a:solidFill>
              </a:rPr>
              <a:t> (HRT) </a:t>
            </a:r>
            <a:r>
              <a:rPr lang="es-ES" sz="4800" dirty="0" err="1">
                <a:solidFill>
                  <a:schemeClr val="tx1"/>
                </a:solidFill>
              </a:rPr>
              <a:t>with</a:t>
            </a:r>
            <a:br>
              <a:rPr lang="es-ES" sz="4800" dirty="0">
                <a:solidFill>
                  <a:schemeClr val="tx1"/>
                </a:solidFill>
              </a:rPr>
            </a:br>
            <a:r>
              <a:rPr lang="es-ES" sz="4800" dirty="0">
                <a:solidFill>
                  <a:schemeClr val="tx1"/>
                </a:solidFill>
              </a:rPr>
              <a:t>estradiol and  </a:t>
            </a:r>
            <a:r>
              <a:rPr lang="es-ES" sz="4800" dirty="0" err="1">
                <a:solidFill>
                  <a:schemeClr val="tx1"/>
                </a:solidFill>
              </a:rPr>
              <a:t>progesterone</a:t>
            </a:r>
            <a:r>
              <a:rPr lang="es-ES" sz="4800" dirty="0">
                <a:solidFill>
                  <a:schemeClr val="tx1"/>
                </a:solidFill>
              </a:rPr>
              <a:t> to </a:t>
            </a:r>
            <a:r>
              <a:rPr lang="es-ES" sz="4800" dirty="0" err="1">
                <a:solidFill>
                  <a:schemeClr val="tx1"/>
                </a:solidFill>
              </a:rPr>
              <a:t>ensure</a:t>
            </a:r>
            <a:r>
              <a:rPr lang="es-ES" sz="4800" dirty="0">
                <a:solidFill>
                  <a:schemeClr val="tx1"/>
                </a:solidFill>
              </a:rPr>
              <a:t> a </a:t>
            </a:r>
            <a:r>
              <a:rPr lang="es-ES" sz="4800" dirty="0" err="1">
                <a:solidFill>
                  <a:schemeClr val="tx1"/>
                </a:solidFill>
              </a:rPr>
              <a:t>pregnancy</a:t>
            </a:r>
            <a:r>
              <a:rPr lang="es-ES" sz="4800" dirty="0">
                <a:solidFill>
                  <a:schemeClr val="tx1"/>
                </a:solidFill>
              </a:rPr>
              <a:t> </a:t>
            </a:r>
            <a:r>
              <a:rPr lang="es-ES" sz="4800" dirty="0" err="1">
                <a:solidFill>
                  <a:schemeClr val="tx1"/>
                </a:solidFill>
              </a:rPr>
              <a:t>is</a:t>
            </a:r>
            <a:r>
              <a:rPr lang="es-ES" sz="4800" dirty="0">
                <a:solidFill>
                  <a:schemeClr val="tx1"/>
                </a:solidFill>
              </a:rPr>
              <a:t> </a:t>
            </a:r>
            <a:r>
              <a:rPr lang="es-ES" sz="4800" dirty="0" err="1">
                <a:solidFill>
                  <a:schemeClr val="tx1"/>
                </a:solidFill>
              </a:rPr>
              <a:t>not</a:t>
            </a:r>
            <a:r>
              <a:rPr lang="es-ES" sz="4800" dirty="0">
                <a:solidFill>
                  <a:schemeClr val="tx1"/>
                </a:solidFill>
              </a:rPr>
              <a:t> </a:t>
            </a:r>
            <a:r>
              <a:rPr lang="es-ES" sz="4800" dirty="0" err="1">
                <a:solidFill>
                  <a:schemeClr val="tx1"/>
                </a:solidFill>
              </a:rPr>
              <a:t>necessary</a:t>
            </a:r>
            <a:br>
              <a:rPr lang="es-ES" sz="4800" dirty="0">
                <a:solidFill>
                  <a:schemeClr val="tx1"/>
                </a:solidFill>
              </a:rPr>
            </a:br>
            <a:r>
              <a:rPr lang="es-ES" sz="4800" dirty="0">
                <a:solidFill>
                  <a:schemeClr val="tx1"/>
                </a:solidFill>
              </a:rPr>
              <a:t>and can </a:t>
            </a:r>
            <a:r>
              <a:rPr lang="es-ES" sz="4800" dirty="0" err="1">
                <a:solidFill>
                  <a:srgbClr val="FFFF00"/>
                </a:solidFill>
              </a:rPr>
              <a:t>provoke</a:t>
            </a:r>
            <a:r>
              <a:rPr lang="es-ES" sz="4800" dirty="0">
                <a:solidFill>
                  <a:srgbClr val="FFFF00"/>
                </a:solidFill>
              </a:rPr>
              <a:t> </a:t>
            </a:r>
            <a:r>
              <a:rPr lang="es-ES" sz="4800" dirty="0" err="1">
                <a:solidFill>
                  <a:srgbClr val="FFFF00"/>
                </a:solidFill>
              </a:rPr>
              <a:t>breast</a:t>
            </a:r>
            <a:r>
              <a:rPr lang="es-ES" sz="4800">
                <a:solidFill>
                  <a:srgbClr val="FFFF00"/>
                </a:solidFill>
              </a:rPr>
              <a:t> tumor</a:t>
            </a:r>
            <a:r>
              <a:rPr lang="es-ES" sz="4800">
                <a:solidFill>
                  <a:schemeClr val="tx1"/>
                </a:solidFill>
              </a:rPr>
              <a:t>. </a:t>
            </a:r>
            <a:br>
              <a:rPr lang="es-ES" sz="5400" dirty="0">
                <a:solidFill>
                  <a:schemeClr val="tx1"/>
                </a:solidFill>
              </a:rPr>
            </a:br>
            <a:br>
              <a:rPr lang="es-ES" sz="5400" dirty="0">
                <a:solidFill>
                  <a:schemeClr val="tx1"/>
                </a:solidFill>
              </a:rPr>
            </a:br>
            <a:br>
              <a:rPr lang="es-ES" sz="3600" dirty="0">
                <a:solidFill>
                  <a:srgbClr val="FFC000"/>
                </a:solidFill>
              </a:rPr>
            </a:br>
            <a:br>
              <a:rPr lang="es-ES" sz="3600" dirty="0">
                <a:solidFill>
                  <a:srgbClr val="FFC000"/>
                </a:solidFill>
              </a:rPr>
            </a:br>
            <a:br>
              <a:rPr lang="es-ES" sz="4800" dirty="0">
                <a:solidFill>
                  <a:srgbClr val="FFC000"/>
                </a:solidFill>
              </a:rPr>
            </a:br>
            <a:endParaRPr lang="es-ES" sz="4800" dirty="0">
              <a:solidFill>
                <a:srgbClr val="FFC000"/>
              </a:solidFill>
            </a:endParaRPr>
          </a:p>
        </p:txBody>
      </p:sp>
    </p:spTree>
    <p:extLst>
      <p:ext uri="{BB962C8B-B14F-4D97-AF65-F5344CB8AC3E}">
        <p14:creationId xmlns:p14="http://schemas.microsoft.com/office/powerpoint/2010/main" val="2212526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7938120"/>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lang="en-US" dirty="0">
                <a:solidFill>
                  <a:schemeClr val="tx1"/>
                </a:solidFill>
              </a:rPr>
              <a:t>HRT is not an anti-aging treatment</a:t>
            </a:r>
            <a:br>
              <a:rPr lang="en-US" dirty="0">
                <a:solidFill>
                  <a:schemeClr val="tx1"/>
                </a:solidFill>
              </a:rPr>
            </a:br>
            <a:br>
              <a:rPr lang="en-US" dirty="0">
                <a:solidFill>
                  <a:schemeClr val="tx1"/>
                </a:solidFill>
              </a:rPr>
            </a:br>
            <a:r>
              <a:rPr lang="en-US" dirty="0">
                <a:solidFill>
                  <a:schemeClr val="tx1"/>
                </a:solidFill>
              </a:rPr>
              <a:t>The best way to age a woman is to prescribe her an HRT</a:t>
            </a:r>
            <a:br>
              <a:rPr lang="es-ES" sz="5400" dirty="0">
                <a:solidFill>
                  <a:schemeClr val="tx1"/>
                </a:solidFill>
              </a:rPr>
            </a:br>
            <a:br>
              <a:rPr lang="es-ES" sz="5400" dirty="0">
                <a:solidFill>
                  <a:schemeClr val="tx1"/>
                </a:solidFill>
              </a:rPr>
            </a:br>
            <a:br>
              <a:rPr lang="es-ES" sz="3600" dirty="0">
                <a:solidFill>
                  <a:srgbClr val="FFC000"/>
                </a:solidFill>
              </a:rPr>
            </a:br>
            <a:br>
              <a:rPr lang="es-ES" sz="3600" dirty="0">
                <a:solidFill>
                  <a:srgbClr val="FFC000"/>
                </a:solidFill>
              </a:rPr>
            </a:br>
            <a:br>
              <a:rPr lang="es-ES" sz="4800" dirty="0">
                <a:solidFill>
                  <a:srgbClr val="FFC000"/>
                </a:solidFill>
              </a:rPr>
            </a:br>
            <a:endParaRPr lang="es-ES" sz="4800" dirty="0">
              <a:solidFill>
                <a:srgbClr val="FFC000"/>
              </a:solidFill>
            </a:endParaRPr>
          </a:p>
        </p:txBody>
      </p:sp>
    </p:spTree>
    <p:extLst>
      <p:ext uri="{BB962C8B-B14F-4D97-AF65-F5344CB8AC3E}">
        <p14:creationId xmlns:p14="http://schemas.microsoft.com/office/powerpoint/2010/main" val="3930708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7328" y="4221088"/>
            <a:ext cx="12144672" cy="1828800"/>
          </a:xfrm>
        </p:spPr>
        <p:txBody>
          <a:bodyPr>
            <a:normAutofit fontScale="90000"/>
          </a:bodyPr>
          <a:lstStyle/>
          <a:p>
            <a:pPr algn="ctr"/>
            <a:br>
              <a:rPr lang="es-ES" dirty="0">
                <a:solidFill>
                  <a:srgbClr val="FFC000"/>
                </a:solidFill>
              </a:rPr>
            </a:br>
            <a:br>
              <a:rPr lang="es-ES" dirty="0">
                <a:solidFill>
                  <a:srgbClr val="FFC000"/>
                </a:solidFill>
              </a:rPr>
            </a:br>
            <a:br>
              <a:rPr lang="es-ES" dirty="0">
                <a:solidFill>
                  <a:srgbClr val="FFC000"/>
                </a:solidFill>
              </a:rPr>
            </a:br>
            <a:r>
              <a:rPr lang="es-ES" dirty="0" err="1">
                <a:solidFill>
                  <a:schemeClr val="tx1"/>
                </a:solidFill>
              </a:rPr>
              <a:t>After</a:t>
            </a:r>
            <a:r>
              <a:rPr lang="es-ES" dirty="0">
                <a:solidFill>
                  <a:schemeClr val="tx1"/>
                </a:solidFill>
              </a:rPr>
              <a:t> </a:t>
            </a:r>
            <a:r>
              <a:rPr lang="es-ES" dirty="0" err="1">
                <a:solidFill>
                  <a:schemeClr val="tx1"/>
                </a:solidFill>
              </a:rPr>
              <a:t>menopause</a:t>
            </a:r>
            <a:r>
              <a:rPr lang="es-ES" dirty="0">
                <a:solidFill>
                  <a:schemeClr val="tx1"/>
                </a:solidFill>
              </a:rPr>
              <a:t> the </a:t>
            </a:r>
            <a:r>
              <a:rPr lang="es-ES" dirty="0" err="1">
                <a:solidFill>
                  <a:schemeClr val="tx1"/>
                </a:solidFill>
              </a:rPr>
              <a:t>secretion</a:t>
            </a:r>
            <a:r>
              <a:rPr lang="es-ES" dirty="0">
                <a:solidFill>
                  <a:schemeClr val="tx1"/>
                </a:solidFill>
              </a:rPr>
              <a:t> of </a:t>
            </a:r>
            <a:r>
              <a:rPr lang="es-ES" dirty="0" err="1">
                <a:solidFill>
                  <a:srgbClr val="FFFF00"/>
                </a:solidFill>
              </a:rPr>
              <a:t>Testosterone</a:t>
            </a:r>
            <a:r>
              <a:rPr lang="es-ES" dirty="0">
                <a:solidFill>
                  <a:schemeClr val="tx1"/>
                </a:solidFill>
              </a:rPr>
              <a:t> by the </a:t>
            </a:r>
            <a:r>
              <a:rPr lang="es-ES" dirty="0" err="1">
                <a:solidFill>
                  <a:schemeClr val="tx1"/>
                </a:solidFill>
              </a:rPr>
              <a:t>ovaries</a:t>
            </a:r>
            <a:r>
              <a:rPr lang="es-ES" dirty="0">
                <a:solidFill>
                  <a:schemeClr val="tx1"/>
                </a:solidFill>
              </a:rPr>
              <a:t> </a:t>
            </a:r>
            <a:r>
              <a:rPr lang="es-ES" dirty="0" err="1">
                <a:solidFill>
                  <a:schemeClr val="tx1"/>
                </a:solidFill>
              </a:rPr>
              <a:t>decreases</a:t>
            </a:r>
            <a:r>
              <a:rPr lang="es-ES" dirty="0">
                <a:solidFill>
                  <a:schemeClr val="tx1"/>
                </a:solidFill>
              </a:rPr>
              <a:t> </a:t>
            </a:r>
            <a:r>
              <a:rPr lang="es-ES" dirty="0" err="1">
                <a:solidFill>
                  <a:schemeClr val="tx1"/>
                </a:solidFill>
              </a:rPr>
              <a:t>significantly</a:t>
            </a:r>
            <a:r>
              <a:rPr lang="es-ES" dirty="0">
                <a:solidFill>
                  <a:schemeClr val="tx1"/>
                </a:solidFill>
              </a:rPr>
              <a:t> </a:t>
            </a:r>
            <a:r>
              <a:rPr lang="es-ES" dirty="0" err="1">
                <a:solidFill>
                  <a:schemeClr val="tx1"/>
                </a:solidFill>
              </a:rPr>
              <a:t>causing</a:t>
            </a:r>
            <a:r>
              <a:rPr lang="es-ES" dirty="0">
                <a:solidFill>
                  <a:schemeClr val="tx1"/>
                </a:solidFill>
              </a:rPr>
              <a:t> a </a:t>
            </a:r>
            <a:r>
              <a:rPr lang="es-ES" dirty="0" err="1">
                <a:solidFill>
                  <a:schemeClr val="tx1"/>
                </a:solidFill>
              </a:rPr>
              <a:t>lack</a:t>
            </a:r>
            <a:r>
              <a:rPr lang="es-ES" dirty="0">
                <a:solidFill>
                  <a:schemeClr val="tx1"/>
                </a:solidFill>
              </a:rPr>
              <a:t> of </a:t>
            </a:r>
            <a:r>
              <a:rPr lang="es-ES" dirty="0" err="1">
                <a:solidFill>
                  <a:srgbClr val="FFFF00"/>
                </a:solidFill>
              </a:rPr>
              <a:t>Dihydrotestosterone’s</a:t>
            </a:r>
            <a:r>
              <a:rPr lang="es-ES" dirty="0">
                <a:solidFill>
                  <a:srgbClr val="FFFF00"/>
                </a:solidFill>
              </a:rPr>
              <a:t> </a:t>
            </a:r>
            <a:r>
              <a:rPr lang="es-ES" dirty="0" err="1">
                <a:solidFill>
                  <a:srgbClr val="FFFF00"/>
                </a:solidFill>
              </a:rPr>
              <a:t>production</a:t>
            </a:r>
            <a:br>
              <a:rPr lang="es-ES" dirty="0">
                <a:solidFill>
                  <a:schemeClr val="tx1"/>
                </a:solidFill>
              </a:rPr>
            </a:br>
            <a:r>
              <a:rPr lang="es-ES" dirty="0">
                <a:solidFill>
                  <a:schemeClr val="tx1"/>
                </a:solidFill>
              </a:rPr>
              <a:t> and</a:t>
            </a:r>
            <a:br>
              <a:rPr lang="es-ES" dirty="0">
                <a:solidFill>
                  <a:schemeClr val="tx1"/>
                </a:solidFill>
              </a:rPr>
            </a:br>
            <a:r>
              <a:rPr lang="es-ES" dirty="0" err="1">
                <a:solidFill>
                  <a:schemeClr val="tx1"/>
                </a:solidFill>
              </a:rPr>
              <a:t>the</a:t>
            </a:r>
            <a:r>
              <a:rPr lang="es-ES" dirty="0">
                <a:solidFill>
                  <a:schemeClr val="tx1"/>
                </a:solidFill>
              </a:rPr>
              <a:t> </a:t>
            </a:r>
            <a:r>
              <a:rPr lang="es-ES" dirty="0" err="1">
                <a:solidFill>
                  <a:schemeClr val="tx1"/>
                </a:solidFill>
              </a:rPr>
              <a:t>Androgenic</a:t>
            </a:r>
            <a:r>
              <a:rPr lang="es-ES" dirty="0">
                <a:solidFill>
                  <a:schemeClr val="tx1"/>
                </a:solidFill>
              </a:rPr>
              <a:t> </a:t>
            </a:r>
            <a:r>
              <a:rPr lang="es-ES" dirty="0" err="1">
                <a:solidFill>
                  <a:schemeClr val="tx1"/>
                </a:solidFill>
              </a:rPr>
              <a:t>Disease</a:t>
            </a:r>
            <a:r>
              <a:rPr lang="es-ES" dirty="0">
                <a:solidFill>
                  <a:schemeClr val="tx1"/>
                </a:solidFill>
              </a:rPr>
              <a:t> of </a:t>
            </a:r>
            <a:r>
              <a:rPr lang="es-ES" dirty="0" err="1">
                <a:solidFill>
                  <a:schemeClr val="tx1"/>
                </a:solidFill>
              </a:rPr>
              <a:t>Menopause</a:t>
            </a:r>
            <a:br>
              <a:rPr lang="es-ES" dirty="0">
                <a:solidFill>
                  <a:srgbClr val="FFC000"/>
                </a:solidFill>
              </a:rPr>
            </a:br>
            <a:endParaRPr lang="es-ES" dirty="0">
              <a:solidFill>
                <a:srgbClr val="FFC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337" y="4561820"/>
            <a:ext cx="12192000" cy="1828800"/>
          </a:xfrm>
        </p:spPr>
        <p:txBody>
          <a:bodyPr>
            <a:normAutofit fontScale="90000"/>
          </a:bodyPr>
          <a:lstStyle/>
          <a:p>
            <a:pPr algn="ctr"/>
            <a:r>
              <a:rPr lang="es-ES" sz="5300" dirty="0" err="1">
                <a:solidFill>
                  <a:schemeClr val="tx1"/>
                </a:solidFill>
              </a:rPr>
              <a:t>Definition</a:t>
            </a:r>
            <a:r>
              <a:rPr lang="es-ES" sz="5300" dirty="0">
                <a:solidFill>
                  <a:schemeClr val="tx1"/>
                </a:solidFill>
              </a:rPr>
              <a:t> of the</a:t>
            </a:r>
            <a:br>
              <a:rPr lang="es-ES" sz="5300" dirty="0">
                <a:solidFill>
                  <a:schemeClr val="tx1"/>
                </a:solidFill>
              </a:rPr>
            </a:br>
            <a:r>
              <a:rPr lang="es-ES" sz="5300" dirty="0" err="1">
                <a:solidFill>
                  <a:schemeClr val="tx1"/>
                </a:solidFill>
              </a:rPr>
              <a:t>Androgenic</a:t>
            </a:r>
            <a:r>
              <a:rPr lang="es-ES" sz="5300" dirty="0">
                <a:solidFill>
                  <a:schemeClr val="tx1"/>
                </a:solidFill>
              </a:rPr>
              <a:t> </a:t>
            </a:r>
            <a:r>
              <a:rPr lang="es-ES" sz="5300" dirty="0" err="1">
                <a:solidFill>
                  <a:schemeClr val="tx1"/>
                </a:solidFill>
              </a:rPr>
              <a:t>Disease</a:t>
            </a:r>
            <a:r>
              <a:rPr lang="es-ES" sz="5300" dirty="0">
                <a:solidFill>
                  <a:schemeClr val="tx1"/>
                </a:solidFill>
              </a:rPr>
              <a:t> of </a:t>
            </a:r>
            <a:r>
              <a:rPr lang="es-ES" sz="5300" dirty="0" err="1">
                <a:solidFill>
                  <a:schemeClr val="tx1"/>
                </a:solidFill>
              </a:rPr>
              <a:t>Menopause</a:t>
            </a:r>
            <a:br>
              <a:rPr lang="es-ES" dirty="0">
                <a:solidFill>
                  <a:schemeClr val="tx1"/>
                </a:solidFill>
              </a:rPr>
            </a:br>
            <a:br>
              <a:rPr lang="es-ES" dirty="0">
                <a:solidFill>
                  <a:schemeClr val="tx1"/>
                </a:solidFill>
              </a:rPr>
            </a:br>
            <a:r>
              <a:rPr lang="fr-FR" sz="3600" dirty="0">
                <a:solidFill>
                  <a:schemeClr val="tx1"/>
                </a:solidFill>
              </a:rPr>
              <a:t>The </a:t>
            </a:r>
            <a:r>
              <a:rPr lang="fr-FR" sz="3600" dirty="0" err="1">
                <a:solidFill>
                  <a:schemeClr val="tx1"/>
                </a:solidFill>
              </a:rPr>
              <a:t>Androgenic</a:t>
            </a:r>
            <a:r>
              <a:rPr lang="fr-FR" sz="3600" dirty="0">
                <a:solidFill>
                  <a:schemeClr val="tx1"/>
                </a:solidFill>
              </a:rPr>
              <a:t> </a:t>
            </a:r>
            <a:r>
              <a:rPr lang="fr-FR" sz="3600" dirty="0" err="1">
                <a:solidFill>
                  <a:schemeClr val="tx1"/>
                </a:solidFill>
              </a:rPr>
              <a:t>Disease</a:t>
            </a:r>
            <a:r>
              <a:rPr lang="fr-FR" sz="3600" dirty="0">
                <a:solidFill>
                  <a:schemeClr val="tx1"/>
                </a:solidFill>
              </a:rPr>
              <a:t> of </a:t>
            </a:r>
            <a:r>
              <a:rPr lang="fr-FR" sz="3600" dirty="0" err="1">
                <a:solidFill>
                  <a:schemeClr val="tx1"/>
                </a:solidFill>
              </a:rPr>
              <a:t>Menopause</a:t>
            </a:r>
            <a:r>
              <a:rPr lang="fr-FR" sz="3600" dirty="0">
                <a:solidFill>
                  <a:schemeClr val="tx1"/>
                </a:solidFill>
              </a:rPr>
              <a:t> is the whole of </a:t>
            </a:r>
            <a:r>
              <a:rPr lang="fr-FR" sz="3600" dirty="0" err="1">
                <a:solidFill>
                  <a:schemeClr val="tx1"/>
                </a:solidFill>
              </a:rPr>
              <a:t>physiopathological</a:t>
            </a:r>
            <a:r>
              <a:rPr lang="fr-FR" sz="3600" dirty="0">
                <a:solidFill>
                  <a:schemeClr val="tx1"/>
                </a:solidFill>
              </a:rPr>
              <a:t> and psychopathological modifications</a:t>
            </a:r>
            <a:br>
              <a:rPr lang="fr-FR" sz="3600" dirty="0">
                <a:solidFill>
                  <a:schemeClr val="tx1"/>
                </a:solidFill>
              </a:rPr>
            </a:br>
            <a:r>
              <a:rPr lang="fr-FR" sz="3600" dirty="0">
                <a:solidFill>
                  <a:schemeClr val="tx1"/>
                </a:solidFill>
              </a:rPr>
              <a:t>caused by the acute or progressive </a:t>
            </a:r>
            <a:r>
              <a:rPr lang="fr-FR" sz="3600" dirty="0" err="1">
                <a:solidFill>
                  <a:schemeClr val="tx1"/>
                </a:solidFill>
              </a:rPr>
              <a:t>reduction</a:t>
            </a:r>
            <a:r>
              <a:rPr lang="fr-FR" sz="3600" dirty="0">
                <a:solidFill>
                  <a:schemeClr val="tx1"/>
                </a:solidFill>
              </a:rPr>
              <a:t> of </a:t>
            </a:r>
            <a:r>
              <a:rPr lang="fr-FR" sz="3600" dirty="0" err="1">
                <a:solidFill>
                  <a:schemeClr val="tx1"/>
                </a:solidFill>
              </a:rPr>
              <a:t>androgens</a:t>
            </a:r>
            <a:r>
              <a:rPr lang="fr-FR" sz="3600" dirty="0">
                <a:solidFill>
                  <a:schemeClr val="tx1"/>
                </a:solidFill>
              </a:rPr>
              <a:t>’ production</a:t>
            </a:r>
            <a:br>
              <a:rPr lang="fr-FR" sz="3600" dirty="0">
                <a:solidFill>
                  <a:schemeClr val="tx1"/>
                </a:solidFill>
              </a:rPr>
            </a:br>
            <a:r>
              <a:rPr lang="fr-FR" sz="3600" dirty="0">
                <a:solidFill>
                  <a:schemeClr val="tx1"/>
                </a:solidFill>
              </a:rPr>
              <a:t>after the </a:t>
            </a:r>
            <a:r>
              <a:rPr lang="fr-FR" sz="3600" dirty="0" err="1">
                <a:solidFill>
                  <a:schemeClr val="tx1"/>
                </a:solidFill>
              </a:rPr>
              <a:t>definitive</a:t>
            </a:r>
            <a:r>
              <a:rPr lang="fr-FR" sz="3600" dirty="0">
                <a:solidFill>
                  <a:schemeClr val="tx1"/>
                </a:solidFill>
              </a:rPr>
              <a:t> cessation of menstruation</a:t>
            </a:r>
            <a:br>
              <a:rPr lang="fr-FR" sz="3100" dirty="0"/>
            </a:br>
            <a:br>
              <a:rPr lang="es-ES" dirty="0">
                <a:solidFill>
                  <a:srgbClr val="FFC000"/>
                </a:solidFill>
              </a:rPr>
            </a:br>
            <a:endParaRPr lang="es-ES" dirty="0">
              <a:solidFill>
                <a:srgbClr val="FFC000"/>
              </a:solidFill>
            </a:endParaRPr>
          </a:p>
        </p:txBody>
      </p:sp>
    </p:spTree>
    <p:extLst>
      <p:ext uri="{BB962C8B-B14F-4D97-AF65-F5344CB8AC3E}">
        <p14:creationId xmlns:p14="http://schemas.microsoft.com/office/powerpoint/2010/main" val="2381962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ZoneTexte 3"/>
          <p:cNvSpPr txBox="1"/>
          <p:nvPr/>
        </p:nvSpPr>
        <p:spPr>
          <a:xfrm>
            <a:off x="7931696" y="6021288"/>
            <a:ext cx="2736304" cy="369332"/>
          </a:xfrm>
          <a:prstGeom prst="rect">
            <a:avLst/>
          </a:prstGeom>
          <a:noFill/>
        </p:spPr>
        <p:txBody>
          <a:bodyPr wrap="square" rtlCol="0">
            <a:spAutoFit/>
          </a:bodyPr>
          <a:lstStyle/>
          <a:p>
            <a:r>
              <a:rPr lang="es-ES" dirty="0">
                <a:solidFill>
                  <a:srgbClr val="FFC000"/>
                </a:solidFill>
              </a:rPr>
              <a:t>www.georgesdebled.org</a:t>
            </a:r>
          </a:p>
        </p:txBody>
      </p:sp>
      <p:graphicFrame>
        <p:nvGraphicFramePr>
          <p:cNvPr id="5" name="Tableau 4"/>
          <p:cNvGraphicFramePr>
            <a:graphicFrameLocks noGrp="1"/>
          </p:cNvGraphicFramePr>
          <p:nvPr>
            <p:extLst>
              <p:ext uri="{D42A27DB-BD31-4B8C-83A1-F6EECF244321}">
                <p14:modId xmlns:p14="http://schemas.microsoft.com/office/powerpoint/2010/main" val="810382335"/>
              </p:ext>
            </p:extLst>
          </p:nvPr>
        </p:nvGraphicFramePr>
        <p:xfrm>
          <a:off x="0" y="1"/>
          <a:ext cx="12192000" cy="6858000"/>
        </p:xfrm>
        <a:graphic>
          <a:graphicData uri="http://schemas.openxmlformats.org/drawingml/2006/table">
            <a:tbl>
              <a:tblPr firstRow="1" bandRow="1">
                <a:tableStyleId>{5C22544A-7EE6-4342-B048-85BDC9FD1C3A}</a:tableStyleId>
              </a:tblPr>
              <a:tblGrid>
                <a:gridCol w="6385154">
                  <a:extLst>
                    <a:ext uri="{9D8B030D-6E8A-4147-A177-3AD203B41FA5}">
                      <a16:colId xmlns:a16="http://schemas.microsoft.com/office/drawing/2014/main" val="20000"/>
                    </a:ext>
                  </a:extLst>
                </a:gridCol>
                <a:gridCol w="5806846">
                  <a:extLst>
                    <a:ext uri="{9D8B030D-6E8A-4147-A177-3AD203B41FA5}">
                      <a16:colId xmlns:a16="http://schemas.microsoft.com/office/drawing/2014/main" val="20001"/>
                    </a:ext>
                  </a:extLst>
                </a:gridCol>
              </a:tblGrid>
              <a:tr h="1166994">
                <a:tc gridSpan="2">
                  <a:txBody>
                    <a:bodyPr/>
                    <a:lstStyle/>
                    <a:p>
                      <a:pPr algn="ctr">
                        <a:lnSpc>
                          <a:spcPts val="1320"/>
                        </a:lnSpc>
                        <a:spcAft>
                          <a:spcPts val="1000"/>
                        </a:spcAft>
                      </a:pPr>
                      <a:endParaRPr lang="en-US" sz="1800" b="1" kern="1800" dirty="0">
                        <a:solidFill>
                          <a:srgbClr val="FFC000"/>
                        </a:solidFill>
                        <a:latin typeface="Arial" pitchFamily="34" charset="0"/>
                        <a:ea typeface="Times New Roman"/>
                        <a:cs typeface="Arial" pitchFamily="34" charset="0"/>
                      </a:endParaRPr>
                    </a:p>
                    <a:p>
                      <a:pPr algn="ctr">
                        <a:lnSpc>
                          <a:spcPts val="1320"/>
                        </a:lnSpc>
                        <a:spcAft>
                          <a:spcPts val="1000"/>
                        </a:spcAft>
                      </a:pP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a:solidFill>
                            <a:srgbClr val="FFC000"/>
                          </a:solidFill>
                          <a:latin typeface="Arial" pitchFamily="34" charset="0"/>
                          <a:ea typeface="Times New Roman"/>
                          <a:cs typeface="Arial" pitchFamily="34" charset="0"/>
                        </a:rPr>
                        <a:t>The defect </a:t>
                      </a:r>
                      <a:r>
                        <a:rPr lang="en-US" sz="2800" b="1" kern="1800" baseline="0" dirty="0">
                          <a:solidFill>
                            <a:srgbClr val="FFC000"/>
                          </a:solidFill>
                          <a:latin typeface="Arial" pitchFamily="34" charset="0"/>
                          <a:ea typeface="Times New Roman"/>
                          <a:cs typeface="Arial" pitchFamily="34" charset="0"/>
                        </a:rPr>
                        <a:t>of androgens’ production causes </a:t>
                      </a:r>
                      <a:endParaRPr lang="es-ES" sz="2800" dirty="0">
                        <a:solidFill>
                          <a:srgbClr val="FFC000"/>
                        </a:solidFill>
                        <a:latin typeface="Arial" pitchFamily="34" charset="0"/>
                        <a:ea typeface="Calibri"/>
                        <a:cs typeface="Arial" pitchFamily="34" charset="0"/>
                      </a:endParaRPr>
                    </a:p>
                  </a:txBody>
                  <a:tcPr/>
                </a:tc>
                <a:tc hMerge="1">
                  <a:txBody>
                    <a:bodyPr/>
                    <a:lstStyle/>
                    <a:p>
                      <a:endParaRPr lang="es-ES"/>
                    </a:p>
                  </a:txBody>
                  <a:tcPr/>
                </a:tc>
                <a:extLst>
                  <a:ext uri="{0D108BD9-81ED-4DB2-BD59-A6C34878D82A}">
                    <a16:rowId xmlns:a16="http://schemas.microsoft.com/office/drawing/2014/main" val="10000"/>
                  </a:ext>
                </a:extLst>
              </a:tr>
              <a:tr h="423205">
                <a:tc gridSpan="2">
                  <a:txBody>
                    <a:bodyPr/>
                    <a:lstStyle/>
                    <a:p>
                      <a:pPr algn="ctr"/>
                      <a:r>
                        <a:rPr lang="es-ES" b="1" dirty="0" err="1">
                          <a:solidFill>
                            <a:schemeClr val="bg1"/>
                          </a:solidFill>
                          <a:latin typeface="Arial" pitchFamily="34" charset="0"/>
                          <a:cs typeface="Arial" pitchFamily="34" charset="0"/>
                        </a:rPr>
                        <a:t>functional consequences</a:t>
                      </a:r>
                      <a:endParaRPr lang="es-ES" b="1" dirty="0">
                        <a:solidFill>
                          <a:schemeClr val="bg1"/>
                        </a:solidFill>
                        <a:latin typeface="Arial" pitchFamily="34" charset="0"/>
                        <a:cs typeface="Arial" pitchFamily="34" charset="0"/>
                      </a:endParaRPr>
                    </a:p>
                  </a:txBody>
                  <a:tcPr/>
                </a:tc>
                <a:tc hMerge="1">
                  <a:txBody>
                    <a:bodyPr/>
                    <a:lstStyle/>
                    <a:p>
                      <a:endParaRPr lang="es-ES"/>
                    </a:p>
                  </a:txBody>
                  <a:tcPr/>
                </a:tc>
                <a:extLst>
                  <a:ext uri="{0D108BD9-81ED-4DB2-BD59-A6C34878D82A}">
                    <a16:rowId xmlns:a16="http://schemas.microsoft.com/office/drawing/2014/main" val="10001"/>
                  </a:ext>
                </a:extLst>
              </a:tr>
              <a:tr h="788613">
                <a:tc gridSpan="2">
                  <a:txBody>
                    <a:bodyPr/>
                    <a:lstStyle/>
                    <a:p>
                      <a:pPr marL="342900" lvl="0" indent="-342900">
                        <a:lnSpc>
                          <a:spcPts val="1320"/>
                        </a:lnSpc>
                        <a:spcAft>
                          <a:spcPts val="0"/>
                        </a:spcAft>
                        <a:buFont typeface="Symbol"/>
                        <a:buNone/>
                      </a:pPr>
                      <a:endParaRPr lang="es-ES" sz="2000" b="0" dirty="0">
                        <a:latin typeface="Arial" pitchFamily="34" charset="0"/>
                        <a:cs typeface="Arial" pitchFamily="34" charset="0"/>
                      </a:endParaRPr>
                    </a:p>
                    <a:p>
                      <a:pPr marL="342900" lvl="0" indent="-342900">
                        <a:lnSpc>
                          <a:spcPts val="1320"/>
                        </a:lnSpc>
                        <a:spcAft>
                          <a:spcPts val="0"/>
                        </a:spcAft>
                        <a:buFont typeface="Symbol"/>
                        <a:buNone/>
                      </a:pPr>
                      <a:endParaRPr lang="es-ES" sz="1800" b="0" dirty="0">
                        <a:latin typeface="Arial" pitchFamily="34" charset="0"/>
                        <a:cs typeface="Arial" pitchFamily="34" charset="0"/>
                      </a:endParaRPr>
                    </a:p>
                    <a:p>
                      <a:pPr marL="342900" lvl="0" indent="-342900">
                        <a:lnSpc>
                          <a:spcPts val="1320"/>
                        </a:lnSpc>
                        <a:spcAft>
                          <a:spcPts val="0"/>
                        </a:spcAft>
                        <a:buFont typeface="Symbol"/>
                        <a:buNone/>
                      </a:pPr>
                      <a:r>
                        <a:rPr lang="es-ES" sz="1800" b="0" dirty="0" err="1">
                          <a:latin typeface="Arial" pitchFamily="34" charset="0"/>
                          <a:cs typeface="Arial" pitchFamily="34" charset="0"/>
                        </a:rPr>
                        <a:t>Puffs</a:t>
                      </a:r>
                      <a:r>
                        <a:rPr lang="es-ES" sz="1800" b="0" dirty="0">
                          <a:latin typeface="Arial" pitchFamily="34" charset="0"/>
                          <a:cs typeface="Arial" pitchFamily="34" charset="0"/>
                        </a:rPr>
                        <a:t> of </a:t>
                      </a:r>
                      <a:r>
                        <a:rPr lang="es-ES" sz="1800" b="0" dirty="0" err="1">
                          <a:latin typeface="Arial" pitchFamily="34" charset="0"/>
                          <a:cs typeface="Arial" pitchFamily="34" charset="0"/>
                        </a:rPr>
                        <a:t>heat</a:t>
                      </a:r>
                      <a:r>
                        <a:rPr lang="es-ES" sz="1800" b="0" dirty="0">
                          <a:latin typeface="Arial" pitchFamily="34" charset="0"/>
                          <a:cs typeface="Arial" pitchFamily="34" charset="0"/>
                        </a:rPr>
                        <a:t>, </a:t>
                      </a:r>
                      <a:r>
                        <a:rPr lang="es-ES" sz="1800" b="0" dirty="0" err="1">
                          <a:latin typeface="Arial" pitchFamily="34" charset="0"/>
                          <a:cs typeface="Arial" pitchFamily="34" charset="0"/>
                        </a:rPr>
                        <a:t>irritability</a:t>
                      </a:r>
                      <a:r>
                        <a:rPr lang="es-ES" sz="1800" b="0" dirty="0">
                          <a:latin typeface="Arial" pitchFamily="34" charset="0"/>
                          <a:cs typeface="Arial" pitchFamily="34" charset="0"/>
                        </a:rPr>
                        <a:t>, </a:t>
                      </a:r>
                      <a:r>
                        <a:rPr lang="es-ES" sz="1800" b="0" baseline="0" dirty="0">
                          <a:latin typeface="Arial" pitchFamily="34" charset="0"/>
                          <a:cs typeface="Arial" pitchFamily="34" charset="0"/>
                        </a:rPr>
                        <a:t>intestinal </a:t>
                      </a:r>
                      <a:r>
                        <a:rPr lang="es-ES" sz="1800" b="0" baseline="0" dirty="0" err="1">
                          <a:latin typeface="Arial" pitchFamily="34" charset="0"/>
                          <a:cs typeface="Arial" pitchFamily="34" charset="0"/>
                        </a:rPr>
                        <a:t>distension</a:t>
                      </a:r>
                      <a:r>
                        <a:rPr lang="es-ES" sz="1800" b="0" baseline="0" dirty="0">
                          <a:latin typeface="Arial" pitchFamily="34" charset="0"/>
                          <a:cs typeface="Arial" pitchFamily="34" charset="0"/>
                        </a:rPr>
                        <a:t>, </a:t>
                      </a:r>
                      <a:r>
                        <a:rPr lang="es-ES" sz="1800" b="0" baseline="0" dirty="0" err="1">
                          <a:latin typeface="Arial" pitchFamily="34" charset="0"/>
                          <a:cs typeface="Arial" pitchFamily="34" charset="0"/>
                        </a:rPr>
                        <a:t>swelling</a:t>
                      </a:r>
                      <a:r>
                        <a:rPr dirty="0"/>
                        <a:t> </a:t>
                      </a:r>
                      <a:r>
                        <a:rPr lang="es-ES" baseline="0" dirty="0"/>
                        <a:t> </a:t>
                      </a:r>
                      <a:r>
                        <a:rPr lang="es-ES" baseline="0" dirty="0" err="1"/>
                        <a:t>f</a:t>
                      </a:r>
                      <a:r>
                        <a:rPr lang="es-ES" sz="1800" b="0" baseline="0" dirty="0" err="1">
                          <a:latin typeface="Arial" pitchFamily="34" charset="0"/>
                          <a:cs typeface="Arial" pitchFamily="34" charset="0"/>
                        </a:rPr>
                        <a:t>eet</a:t>
                      </a:r>
                      <a:endParaRPr lang="es-ES" sz="1800" b="0" baseline="0" dirty="0">
                        <a:latin typeface="Arial" pitchFamily="34" charset="0"/>
                        <a:cs typeface="Arial" pitchFamily="34" charset="0"/>
                      </a:endParaRPr>
                    </a:p>
                  </a:txBody>
                  <a:tcPr/>
                </a:tc>
                <a:tc hMerge="1">
                  <a:txBody>
                    <a:bodyPr/>
                    <a:lstStyle/>
                    <a:p>
                      <a:endParaRPr lang="es-ES"/>
                    </a:p>
                  </a:txBody>
                  <a:tcPr/>
                </a:tc>
                <a:extLst>
                  <a:ext uri="{0D108BD9-81ED-4DB2-BD59-A6C34878D82A}">
                    <a16:rowId xmlns:a16="http://schemas.microsoft.com/office/drawing/2014/main" val="10002"/>
                  </a:ext>
                </a:extLst>
              </a:tr>
              <a:tr h="592883">
                <a:tc gridSpan="2">
                  <a:txBody>
                    <a:bodyPr/>
                    <a:lstStyle/>
                    <a:p>
                      <a:pPr algn="ctr">
                        <a:lnSpc>
                          <a:spcPts val="1320"/>
                        </a:lnSpc>
                        <a:spcAft>
                          <a:spcPts val="1000"/>
                        </a:spcAft>
                      </a:pPr>
                      <a:endParaRPr lang="en-US" sz="1200" b="1" kern="1800" dirty="0">
                        <a:latin typeface="Arial" pitchFamily="34" charset="0"/>
                        <a:ea typeface="Times New Roman"/>
                        <a:cs typeface="Arial" pitchFamily="34" charset="0"/>
                      </a:endParaRPr>
                    </a:p>
                    <a:p>
                      <a:pPr algn="ctr">
                        <a:lnSpc>
                          <a:spcPts val="1320"/>
                        </a:lnSpc>
                        <a:spcAft>
                          <a:spcPts val="1000"/>
                        </a:spcAft>
                      </a:pPr>
                      <a:r>
                        <a:rPr lang="en-US" sz="1800" b="1" kern="1800" dirty="0" err="1">
                          <a:latin typeface="Arial" pitchFamily="34" charset="0"/>
                          <a:ea typeface="Times New Roman"/>
                          <a:cs typeface="Arial" pitchFamily="34" charset="0"/>
                        </a:rPr>
                        <a:t>general consequences</a:t>
                      </a:r>
                      <a:endParaRPr lang="en-US" sz="1800" b="1" kern="1800" dirty="0">
                        <a:latin typeface="Arial" pitchFamily="34" charset="0"/>
                        <a:ea typeface="Times New Roman"/>
                        <a:cs typeface="Arial" pitchFamily="34" charset="0"/>
                      </a:endParaRPr>
                    </a:p>
                  </a:txBody>
                  <a:tcPr/>
                </a:tc>
                <a:tc hMerge="1">
                  <a:txBody>
                    <a:bodyPr/>
                    <a:lstStyle/>
                    <a:p>
                      <a:endParaRPr lang="es-ES"/>
                    </a:p>
                  </a:txBody>
                  <a:tcPr/>
                </a:tc>
                <a:extLst>
                  <a:ext uri="{0D108BD9-81ED-4DB2-BD59-A6C34878D82A}">
                    <a16:rowId xmlns:a16="http://schemas.microsoft.com/office/drawing/2014/main" val="10003"/>
                  </a:ext>
                </a:extLst>
              </a:tr>
              <a:tr h="1712399">
                <a:tc>
                  <a:txBody>
                    <a:bodyPr/>
                    <a:lstStyle/>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a:solidFill>
                            <a:schemeClr val="bg1"/>
                          </a:solidFill>
                          <a:latin typeface="Arial"/>
                        </a:rPr>
                        <a:t>lipids’disorders</a:t>
                      </a:r>
                      <a:endParaRPr lang="es-ES" sz="1800" dirty="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baseline="0" dirty="0" err="1">
                          <a:solidFill>
                            <a:schemeClr val="bg1"/>
                          </a:solidFill>
                          <a:latin typeface="Arial"/>
                        </a:rPr>
                        <a:t>hypercoagulation</a:t>
                      </a:r>
                      <a:endParaRPr lang="es-ES" sz="1800" dirty="0">
                        <a:solidFill>
                          <a:schemeClr val="bg1"/>
                        </a:solidFill>
                        <a:latin typeface="Arial"/>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s-ES" sz="1800" dirty="0" err="1">
                          <a:solidFill>
                            <a:schemeClr val="bg1"/>
                          </a:solidFill>
                          <a:latin typeface="Arial"/>
                        </a:rPr>
                        <a:t>vascular disorders</a:t>
                      </a:r>
                      <a:endParaRPr lang="es-ES" sz="1800" dirty="0">
                        <a:solidFill>
                          <a:schemeClr val="bg1"/>
                        </a:solidFill>
                        <a:latin typeface="Arial"/>
                      </a:endParaRPr>
                    </a:p>
                    <a:p>
                      <a:pPr marL="0" marR="0" indent="0" algn="l" defTabSz="914400" rtl="0" eaLnBrk="1" fontAlgn="auto" latinLnBrk="0" hangingPunct="1">
                        <a:lnSpc>
                          <a:spcPct val="100000"/>
                        </a:lnSpc>
                        <a:spcBef>
                          <a:spcPts val="600"/>
                        </a:spcBef>
                        <a:spcAft>
                          <a:spcPts val="0"/>
                        </a:spcAft>
                        <a:buClrTx/>
                        <a:buSzTx/>
                        <a:buFont typeface="Arial" pitchFamily="34" charset="0"/>
                        <a:buNone/>
                        <a:tabLst/>
                        <a:defRPr/>
                      </a:pPr>
                      <a:r>
                        <a:rPr lang="es-ES" sz="1800" dirty="0" err="1">
                          <a:solidFill>
                            <a:schemeClr val="bg1"/>
                          </a:solidFill>
                          <a:latin typeface="Arial"/>
                        </a:rPr>
                        <a:t>venous thromboses</a:t>
                      </a:r>
                      <a:r>
                        <a:rPr dirty="0"/>
                        <a:t> </a:t>
                      </a:r>
                    </a:p>
                  </a:txBody>
                  <a:tcPr/>
                </a:tc>
                <a:tc>
                  <a:txBody>
                    <a:bodyPr/>
                    <a:lstStyle/>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a:solidFill>
                            <a:schemeClr val="bg1"/>
                          </a:solidFill>
                          <a:latin typeface="Arial"/>
                        </a:rPr>
                        <a:t>tiredness</a:t>
                      </a:r>
                      <a:endParaRPr lang="es-ES" sz="1800" dirty="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baseline="0" dirty="0" err="1">
                          <a:solidFill>
                            <a:schemeClr val="bg1"/>
                          </a:solidFill>
                          <a:latin typeface="Arial"/>
                        </a:rPr>
                        <a:t>rheumatic </a:t>
                      </a:r>
                      <a:r>
                        <a:rPr lang="es-ES" sz="1800" dirty="0" err="1">
                          <a:solidFill>
                            <a:schemeClr val="bg1"/>
                          </a:solidFill>
                          <a:latin typeface="Arial"/>
                        </a:rPr>
                        <a:t>disorders</a:t>
                      </a:r>
                      <a:endParaRPr lang="es-ES" sz="1800" dirty="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baseline="0" dirty="0" err="1">
                          <a:solidFill>
                            <a:schemeClr val="bg1"/>
                          </a:solidFill>
                          <a:latin typeface="Arial"/>
                        </a:rPr>
                        <a:t>brain’s</a:t>
                      </a:r>
                      <a:r>
                        <a:rPr lang="es-ES" sz="1800" baseline="0" dirty="0">
                          <a:solidFill>
                            <a:schemeClr val="bg1"/>
                          </a:solidFill>
                          <a:latin typeface="Arial"/>
                        </a:rPr>
                        <a:t> </a:t>
                      </a:r>
                      <a:r>
                        <a:rPr lang="es-ES" sz="1800" baseline="0" dirty="0" err="1">
                          <a:solidFill>
                            <a:schemeClr val="bg1"/>
                          </a:solidFill>
                          <a:latin typeface="Arial"/>
                        </a:rPr>
                        <a:t>involution</a:t>
                      </a:r>
                      <a:endParaRPr lang="es-ES" sz="1800" dirty="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a:solidFill>
                            <a:schemeClr val="bg1"/>
                          </a:solidFill>
                          <a:latin typeface="Arial"/>
                        </a:rPr>
                        <a:t>Alzheimer's disease</a:t>
                      </a:r>
                      <a:r>
                        <a:rPr dirty="0"/>
                        <a:t> </a:t>
                      </a:r>
                    </a:p>
                  </a:txBody>
                  <a:tcPr/>
                </a:tc>
                <a:extLst>
                  <a:ext uri="{0D108BD9-81ED-4DB2-BD59-A6C34878D82A}">
                    <a16:rowId xmlns:a16="http://schemas.microsoft.com/office/drawing/2014/main" val="10004"/>
                  </a:ext>
                </a:extLst>
              </a:tr>
              <a:tr h="592883">
                <a:tc gridSpan="2">
                  <a:txBody>
                    <a:bodyPr/>
                    <a:lstStyle/>
                    <a:p>
                      <a:pPr algn="ctr">
                        <a:lnSpc>
                          <a:spcPts val="1320"/>
                        </a:lnSpc>
                        <a:spcAft>
                          <a:spcPts val="1000"/>
                        </a:spcAft>
                      </a:pPr>
                      <a:endParaRPr lang="en-US" sz="1800" b="1" kern="1800" dirty="0">
                        <a:latin typeface="Arial" pitchFamily="34" charset="0"/>
                        <a:ea typeface="Times New Roman"/>
                        <a:cs typeface="Arial" pitchFamily="34" charset="0"/>
                      </a:endParaRPr>
                    </a:p>
                    <a:p>
                      <a:pPr algn="ctr">
                        <a:lnSpc>
                          <a:spcPts val="1320"/>
                        </a:lnSpc>
                        <a:spcAft>
                          <a:spcPts val="1000"/>
                        </a:spcAft>
                      </a:pPr>
                      <a:r>
                        <a:rPr lang="en-US" sz="1800" b="1" kern="1800" dirty="0">
                          <a:latin typeface="Arial" pitchFamily="34" charset="0"/>
                          <a:ea typeface="Times New Roman"/>
                          <a:cs typeface="Arial" pitchFamily="34" charset="0"/>
                        </a:rPr>
                        <a:t>local </a:t>
                      </a:r>
                      <a:r>
                        <a:rPr lang="en-US" sz="1800" b="1" kern="1800" dirty="0" err="1">
                          <a:latin typeface="Arial" pitchFamily="34" charset="0"/>
                          <a:ea typeface="Times New Roman"/>
                          <a:cs typeface="Arial" pitchFamily="34" charset="0"/>
                        </a:rPr>
                        <a:t>consequences</a:t>
                      </a:r>
                      <a:endParaRPr lang="en-US" sz="1800" b="1" u="sng" kern="1800" dirty="0">
                        <a:latin typeface="Arial" pitchFamily="34" charset="0"/>
                        <a:ea typeface="Times New Roman"/>
                        <a:cs typeface="Arial" pitchFamily="34" charset="0"/>
                      </a:endParaRPr>
                    </a:p>
                  </a:txBody>
                  <a:tcPr/>
                </a:tc>
                <a:tc hMerge="1">
                  <a:txBody>
                    <a:bodyPr/>
                    <a:lstStyle/>
                    <a:p>
                      <a:endParaRPr lang="es-ES"/>
                    </a:p>
                  </a:txBody>
                  <a:tcPr/>
                </a:tc>
                <a:extLst>
                  <a:ext uri="{0D108BD9-81ED-4DB2-BD59-A6C34878D82A}">
                    <a16:rowId xmlns:a16="http://schemas.microsoft.com/office/drawing/2014/main" val="10005"/>
                  </a:ext>
                </a:extLst>
              </a:tr>
              <a:tr h="1581023">
                <a:tc gridSpan="2">
                  <a:txBody>
                    <a:bodyPr/>
                    <a:lstStyle/>
                    <a:p>
                      <a:pPr marL="342900" indent="-342900" algn="l">
                        <a:buFont typeface="+mj-lt"/>
                        <a:buNone/>
                      </a:pPr>
                      <a:r>
                        <a:rPr kumimoji="0" lang="es-ES" sz="1800" kern="1200" dirty="0" err="1">
                          <a:solidFill>
                            <a:schemeClr val="dk1"/>
                          </a:solidFill>
                          <a:latin typeface="Arial" pitchFamily="34" charset="0"/>
                          <a:ea typeface="+mn-ea"/>
                          <a:cs typeface="Arial" pitchFamily="34" charset="0"/>
                        </a:rPr>
                        <a:t>incontinence</a:t>
                      </a:r>
                      <a:r>
                        <a:rPr kumimoji="0" lang="es-ES" sz="1800" kern="1200" dirty="0">
                          <a:solidFill>
                            <a:schemeClr val="dk1"/>
                          </a:solidFill>
                          <a:latin typeface="Arial" pitchFamily="34" charset="0"/>
                          <a:ea typeface="+mn-ea"/>
                          <a:cs typeface="Arial" pitchFamily="34" charset="0"/>
                        </a:rPr>
                        <a:t>,</a:t>
                      </a:r>
                      <a:r>
                        <a:rPr kumimoji="0" lang="es-ES" sz="1800" kern="1200" baseline="0" dirty="0">
                          <a:solidFill>
                            <a:schemeClr val="dk1"/>
                          </a:solidFill>
                          <a:latin typeface="Arial" pitchFamily="34" charset="0"/>
                          <a:ea typeface="+mn-ea"/>
                          <a:cs typeface="Arial" pitchFamily="34" charset="0"/>
                        </a:rPr>
                        <a:t> </a:t>
                      </a:r>
                      <a:r>
                        <a:rPr kumimoji="0" lang="es-ES" sz="1800" kern="1200" baseline="0" dirty="0" err="1">
                          <a:solidFill>
                            <a:schemeClr val="dk1"/>
                          </a:solidFill>
                          <a:latin typeface="Arial" pitchFamily="34" charset="0"/>
                          <a:ea typeface="+mn-ea"/>
                          <a:cs typeface="Arial" pitchFamily="34" charset="0"/>
                        </a:rPr>
                        <a:t>urgencies</a:t>
                      </a:r>
                      <a:r>
                        <a:rPr kumimoji="0" lang="es-ES" sz="1800" kern="1200" baseline="0" dirty="0">
                          <a:solidFill>
                            <a:schemeClr val="dk1"/>
                          </a:solidFill>
                          <a:latin typeface="Arial" pitchFamily="34" charset="0"/>
                          <a:ea typeface="+mn-ea"/>
                          <a:cs typeface="Arial" pitchFamily="34" charset="0"/>
                        </a:rPr>
                        <a:t>, </a:t>
                      </a:r>
                      <a:r>
                        <a:rPr kumimoji="0" lang="es-ES" sz="1800" kern="1200" baseline="0" dirty="0" err="1">
                          <a:solidFill>
                            <a:schemeClr val="dk1"/>
                          </a:solidFill>
                          <a:latin typeface="Arial" pitchFamily="34" charset="0"/>
                          <a:ea typeface="+mn-ea"/>
                          <a:cs typeface="Arial" pitchFamily="34" charset="0"/>
                        </a:rPr>
                        <a:t>recurrent</a:t>
                      </a:r>
                      <a:r>
                        <a:rPr kumimoji="0" lang="es-ES" sz="1800" kern="1200" baseline="0" dirty="0">
                          <a:solidFill>
                            <a:schemeClr val="dk1"/>
                          </a:solidFill>
                          <a:latin typeface="Arial" pitchFamily="34" charset="0"/>
                          <a:ea typeface="+mn-ea"/>
                          <a:cs typeface="Arial" pitchFamily="34" charset="0"/>
                        </a:rPr>
                        <a:t> </a:t>
                      </a:r>
                      <a:r>
                        <a:rPr kumimoji="0" lang="es-ES" sz="1800" kern="1200" baseline="0" dirty="0" err="1">
                          <a:solidFill>
                            <a:schemeClr val="dk1"/>
                          </a:solidFill>
                          <a:latin typeface="Arial" pitchFamily="34" charset="0"/>
                          <a:ea typeface="+mn-ea"/>
                          <a:cs typeface="Arial" pitchFamily="34" charset="0"/>
                        </a:rPr>
                        <a:t>cystitis</a:t>
                      </a:r>
                      <a:endParaRPr kumimoji="0" lang="es-ES" sz="1800" kern="1200" dirty="0">
                        <a:solidFill>
                          <a:schemeClr val="dk1"/>
                        </a:solidFill>
                        <a:latin typeface="Arial" pitchFamily="34" charset="0"/>
                        <a:ea typeface="+mn-ea"/>
                        <a:cs typeface="Arial" pitchFamily="34" charset="0"/>
                      </a:endParaRPr>
                    </a:p>
                    <a:p>
                      <a:pPr marL="342900" indent="-342900" algn="l">
                        <a:buFont typeface="+mj-lt"/>
                        <a:buNone/>
                      </a:pPr>
                      <a:r>
                        <a:rPr kumimoji="0" lang="es-ES" sz="1800" kern="1200" dirty="0" err="1">
                          <a:solidFill>
                            <a:schemeClr val="dk1"/>
                          </a:solidFill>
                          <a:latin typeface="Arial" pitchFamily="34" charset="0"/>
                          <a:ea typeface="+mn-ea"/>
                          <a:cs typeface="Arial" pitchFamily="34" charset="0"/>
                        </a:rPr>
                        <a:t>caused</a:t>
                      </a:r>
                      <a:r>
                        <a:rPr kumimoji="0" lang="es-ES" sz="1800" kern="1200" dirty="0">
                          <a:solidFill>
                            <a:schemeClr val="dk1"/>
                          </a:solidFill>
                          <a:latin typeface="Arial" pitchFamily="34" charset="0"/>
                          <a:ea typeface="+mn-ea"/>
                          <a:cs typeface="Arial" pitchFamily="34" charset="0"/>
                        </a:rPr>
                        <a:t> by the </a:t>
                      </a:r>
                      <a:r>
                        <a:rPr kumimoji="0" lang="es-ES" sz="1800" kern="1200" dirty="0" err="1">
                          <a:solidFill>
                            <a:srgbClr val="FF0000"/>
                          </a:solidFill>
                          <a:latin typeface="Arial" pitchFamily="34" charset="0"/>
                          <a:ea typeface="+mn-ea"/>
                          <a:cs typeface="Arial" pitchFamily="34" charset="0"/>
                        </a:rPr>
                        <a:t>sclerosis</a:t>
                      </a:r>
                      <a:r>
                        <a:rPr kumimoji="0" lang="es-ES" sz="1800" kern="1200" dirty="0">
                          <a:solidFill>
                            <a:srgbClr val="FF0000"/>
                          </a:solidFill>
                          <a:latin typeface="Arial" pitchFamily="34" charset="0"/>
                          <a:ea typeface="+mn-ea"/>
                          <a:cs typeface="Arial" pitchFamily="34" charset="0"/>
                        </a:rPr>
                        <a:t> and</a:t>
                      </a:r>
                      <a:r>
                        <a:rPr kumimoji="0" lang="es-ES" sz="1800" kern="1200" baseline="0" dirty="0">
                          <a:solidFill>
                            <a:srgbClr val="FF0000"/>
                          </a:solidFill>
                          <a:latin typeface="Arial" pitchFamily="34" charset="0"/>
                          <a:ea typeface="+mn-ea"/>
                          <a:cs typeface="Arial" pitchFamily="34" charset="0"/>
                        </a:rPr>
                        <a:t> </a:t>
                      </a:r>
                      <a:r>
                        <a:rPr kumimoji="0" lang="es-ES" sz="1800" kern="1200" dirty="0" err="1">
                          <a:solidFill>
                            <a:srgbClr val="FF0000"/>
                          </a:solidFill>
                          <a:latin typeface="Arial" pitchFamily="34" charset="0"/>
                          <a:ea typeface="+mn-ea"/>
                          <a:cs typeface="Arial" pitchFamily="34" charset="0"/>
                        </a:rPr>
                        <a:t>inflammation</a:t>
                      </a:r>
                      <a:r>
                        <a:rPr kumimoji="0" lang="es-ES" sz="1800" kern="1200" dirty="0">
                          <a:solidFill>
                            <a:srgbClr val="FF0000"/>
                          </a:solidFill>
                          <a:latin typeface="Arial" pitchFamily="34" charset="0"/>
                          <a:ea typeface="+mn-ea"/>
                          <a:cs typeface="Arial" pitchFamily="34" charset="0"/>
                        </a:rPr>
                        <a:t> of the </a:t>
                      </a:r>
                      <a:r>
                        <a:rPr kumimoji="0" lang="es-ES" sz="1800" kern="1200" dirty="0" err="1">
                          <a:solidFill>
                            <a:srgbClr val="FF0000"/>
                          </a:solidFill>
                          <a:latin typeface="Arial" pitchFamily="34" charset="0"/>
                          <a:ea typeface="+mn-ea"/>
                          <a:cs typeface="Arial" pitchFamily="34" charset="0"/>
                        </a:rPr>
                        <a:t>bladder</a:t>
                      </a:r>
                      <a:r>
                        <a:rPr kumimoji="0" lang="es-ES" sz="1800" kern="1200" dirty="0">
                          <a:solidFill>
                            <a:srgbClr val="FF0000"/>
                          </a:solidFill>
                          <a:latin typeface="Arial" pitchFamily="34" charset="0"/>
                          <a:ea typeface="+mn-ea"/>
                          <a:cs typeface="Arial" pitchFamily="34" charset="0"/>
                        </a:rPr>
                        <a:t> </a:t>
                      </a:r>
                      <a:r>
                        <a:rPr kumimoji="0" lang="es-ES" sz="1800" kern="1200" dirty="0" err="1">
                          <a:solidFill>
                            <a:srgbClr val="FF0000"/>
                          </a:solidFill>
                          <a:latin typeface="Arial" pitchFamily="34" charset="0"/>
                          <a:ea typeface="+mn-ea"/>
                          <a:cs typeface="Arial" pitchFamily="34" charset="0"/>
                        </a:rPr>
                        <a:t>neck</a:t>
                      </a:r>
                      <a:endParaRPr kumimoji="0" lang="es-ES" sz="1800" kern="1200" dirty="0">
                        <a:solidFill>
                          <a:srgbClr val="FF0000"/>
                        </a:solidFill>
                        <a:latin typeface="Arial" pitchFamily="34" charset="0"/>
                        <a:ea typeface="+mn-ea"/>
                        <a:cs typeface="Arial" pitchFamily="34" charset="0"/>
                      </a:endParaRPr>
                    </a:p>
                    <a:p>
                      <a:pPr marL="342900" indent="-342900" algn="l">
                        <a:buFont typeface="+mj-lt"/>
                        <a:buNone/>
                      </a:pPr>
                      <a:endParaRPr kumimoji="0" lang="es-ES" sz="1800" kern="1200" dirty="0">
                        <a:solidFill>
                          <a:schemeClr val="dk1"/>
                        </a:solidFill>
                        <a:latin typeface="Arial" pitchFamily="34" charset="0"/>
                        <a:ea typeface="+mn-ea"/>
                        <a:cs typeface="Arial" pitchFamily="34" charset="0"/>
                      </a:endParaRPr>
                    </a:p>
                    <a:p>
                      <a:pPr algn="l"/>
                      <a:r>
                        <a:rPr kumimoji="0" lang="es-ES" sz="1800" kern="1200" dirty="0" err="1">
                          <a:solidFill>
                            <a:schemeClr val="dk1"/>
                          </a:solidFill>
                          <a:latin typeface="Arial" pitchFamily="34" charset="0"/>
                          <a:ea typeface="+mn-ea"/>
                          <a:cs typeface="Arial" pitchFamily="34" charset="0"/>
                        </a:rPr>
                        <a:t>painful</a:t>
                      </a:r>
                      <a:r>
                        <a:rPr kumimoji="0" lang="es-ES" sz="1800" kern="1200" dirty="0">
                          <a:solidFill>
                            <a:schemeClr val="dk1"/>
                          </a:solidFill>
                          <a:latin typeface="Arial" pitchFamily="34" charset="0"/>
                          <a:ea typeface="+mn-ea"/>
                          <a:cs typeface="Arial" pitchFamily="34" charset="0"/>
                        </a:rPr>
                        <a:t> </a:t>
                      </a:r>
                      <a:r>
                        <a:rPr kumimoji="0" lang="es-ES" sz="1800" kern="1200" dirty="0" err="1">
                          <a:solidFill>
                            <a:schemeClr val="dk1"/>
                          </a:solidFill>
                          <a:latin typeface="Arial" pitchFamily="34" charset="0"/>
                          <a:ea typeface="+mn-ea"/>
                          <a:cs typeface="Arial" pitchFamily="34" charset="0"/>
                        </a:rPr>
                        <a:t>or</a:t>
                      </a:r>
                      <a:r>
                        <a:rPr kumimoji="0" lang="es-ES" sz="1800" kern="1200" dirty="0">
                          <a:solidFill>
                            <a:schemeClr val="dk1"/>
                          </a:solidFill>
                          <a:latin typeface="Arial" pitchFamily="34" charset="0"/>
                          <a:ea typeface="+mn-ea"/>
                          <a:cs typeface="Arial" pitchFamily="34" charset="0"/>
                        </a:rPr>
                        <a:t> </a:t>
                      </a:r>
                      <a:r>
                        <a:rPr kumimoji="0" lang="es-ES" sz="1800" kern="1200" dirty="0" err="1">
                          <a:solidFill>
                            <a:schemeClr val="dk1"/>
                          </a:solidFill>
                          <a:latin typeface="Arial" pitchFamily="34" charset="0"/>
                          <a:ea typeface="+mn-ea"/>
                          <a:cs typeface="Arial" pitchFamily="34" charset="0"/>
                        </a:rPr>
                        <a:t>dificult</a:t>
                      </a:r>
                      <a:r>
                        <a:rPr kumimoji="0" lang="es-ES" sz="1800" kern="1200" dirty="0">
                          <a:solidFill>
                            <a:schemeClr val="dk1"/>
                          </a:solidFill>
                          <a:latin typeface="Arial" pitchFamily="34" charset="0"/>
                          <a:ea typeface="+mn-ea"/>
                          <a:cs typeface="Arial" pitchFamily="34" charset="0"/>
                        </a:rPr>
                        <a:t> sexual </a:t>
                      </a:r>
                      <a:r>
                        <a:rPr kumimoji="0" lang="es-ES" sz="1800" kern="1200" dirty="0" err="1">
                          <a:solidFill>
                            <a:schemeClr val="dk1"/>
                          </a:solidFill>
                          <a:latin typeface="Arial" pitchFamily="34" charset="0"/>
                          <a:ea typeface="+mn-ea"/>
                          <a:cs typeface="Arial" pitchFamily="34" charset="0"/>
                        </a:rPr>
                        <a:t>relationships</a:t>
                      </a:r>
                      <a:r>
                        <a:rPr kumimoji="0" lang="es-ES" sz="1800" kern="1200" dirty="0">
                          <a:solidFill>
                            <a:schemeClr val="dk1"/>
                          </a:solidFill>
                          <a:latin typeface="Arial" pitchFamily="34" charset="0"/>
                          <a:ea typeface="+mn-ea"/>
                          <a:cs typeface="Arial" pitchFamily="34" charset="0"/>
                        </a:rPr>
                        <a:t> </a:t>
                      </a:r>
                      <a:r>
                        <a:rPr kumimoji="0" lang="es-ES" sz="1800" kern="1200" dirty="0" err="1">
                          <a:solidFill>
                            <a:schemeClr val="dk1"/>
                          </a:solidFill>
                          <a:latin typeface="Arial" pitchFamily="34" charset="0"/>
                          <a:ea typeface="+mn-ea"/>
                          <a:cs typeface="Arial" pitchFamily="34" charset="0"/>
                        </a:rPr>
                        <a:t>caused</a:t>
                      </a:r>
                      <a:r>
                        <a:rPr kumimoji="0" lang="es-ES" sz="1800" kern="1200" dirty="0">
                          <a:solidFill>
                            <a:schemeClr val="dk1"/>
                          </a:solidFill>
                          <a:latin typeface="Arial" pitchFamily="34" charset="0"/>
                          <a:ea typeface="+mn-ea"/>
                          <a:cs typeface="Arial" pitchFamily="34" charset="0"/>
                        </a:rPr>
                        <a:t> </a:t>
                      </a:r>
                      <a:r>
                        <a:rPr kumimoji="0" lang="es-ES" sz="1800" kern="1200" baseline="0" dirty="0" err="1">
                          <a:solidFill>
                            <a:schemeClr val="dk1"/>
                          </a:solidFill>
                          <a:latin typeface="Arial" pitchFamily="34" charset="0"/>
                          <a:ea typeface="+mn-ea"/>
                          <a:cs typeface="Arial" pitchFamily="34" charset="0"/>
                        </a:rPr>
                        <a:t>by</a:t>
                      </a:r>
                      <a:r>
                        <a:rPr kumimoji="0" lang="es-ES" sz="1800" kern="1200" dirty="0">
                          <a:solidFill>
                            <a:srgbClr val="FF0000"/>
                          </a:solidFill>
                          <a:latin typeface="Arial" pitchFamily="34" charset="0"/>
                          <a:ea typeface="+mn-ea"/>
                          <a:cs typeface="Arial" pitchFamily="34" charset="0"/>
                        </a:rPr>
                        <a:t> </a:t>
                      </a:r>
                      <a:r>
                        <a:rPr kumimoji="0" lang="es-ES" sz="1800" kern="1200" dirty="0" err="1">
                          <a:solidFill>
                            <a:srgbClr val="FF0000"/>
                          </a:solidFill>
                          <a:latin typeface="Arial" pitchFamily="34" charset="0"/>
                          <a:ea typeface="+mn-ea"/>
                          <a:cs typeface="Arial" pitchFamily="34" charset="0"/>
                        </a:rPr>
                        <a:t>vulva’s</a:t>
                      </a:r>
                      <a:r>
                        <a:rPr kumimoji="0" lang="es-ES" sz="1800" kern="1200" dirty="0">
                          <a:solidFill>
                            <a:srgbClr val="FF0000"/>
                          </a:solidFill>
                          <a:latin typeface="Arial" pitchFamily="34" charset="0"/>
                          <a:ea typeface="+mn-ea"/>
                          <a:cs typeface="Arial" pitchFamily="34" charset="0"/>
                        </a:rPr>
                        <a:t> </a:t>
                      </a:r>
                      <a:r>
                        <a:rPr kumimoji="0" lang="es-ES" sz="1800" kern="1200" dirty="0" err="1">
                          <a:solidFill>
                            <a:srgbClr val="FF0000"/>
                          </a:solidFill>
                          <a:latin typeface="Arial" pitchFamily="34" charset="0"/>
                          <a:ea typeface="+mn-ea"/>
                          <a:cs typeface="Arial" pitchFamily="34" charset="0"/>
                        </a:rPr>
                        <a:t>sclerosis</a:t>
                      </a:r>
                      <a:endParaRPr kumimoji="0" lang="es-ES" sz="1800" kern="1200" dirty="0">
                        <a:solidFill>
                          <a:schemeClr val="dk1"/>
                        </a:solidFill>
                        <a:latin typeface="Arial" pitchFamily="34" charset="0"/>
                        <a:ea typeface="+mn-ea"/>
                        <a:cs typeface="Arial" pitchFamily="34" charset="0"/>
                      </a:endParaRPr>
                    </a:p>
                    <a:p>
                      <a:endParaRPr kumimoji="0" lang="es-ES" sz="1800" kern="1200" dirty="0">
                        <a:solidFill>
                          <a:schemeClr val="dk1"/>
                        </a:solidFill>
                        <a:latin typeface="+mn-lt"/>
                        <a:ea typeface="+mn-ea"/>
                        <a:cs typeface="+mn-cs"/>
                      </a:endParaRPr>
                    </a:p>
                  </a:txBody>
                  <a:tcPr/>
                </a:tc>
                <a:tc hMerge="1">
                  <a:txBody>
                    <a:bodyPr/>
                    <a:lstStyle/>
                    <a:p>
                      <a:endParaRPr lang="es-E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52080860"/>
              </p:ext>
            </p:extLst>
          </p:nvPr>
        </p:nvGraphicFramePr>
        <p:xfrm>
          <a:off x="0" y="-15097"/>
          <a:ext cx="12192000" cy="3214629"/>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0000"/>
                    </a:ext>
                  </a:extLst>
                </a:gridCol>
              </a:tblGrid>
              <a:tr h="1898689">
                <a:tc>
                  <a:txBody>
                    <a:bodyPr/>
                    <a:lstStyle/>
                    <a:p>
                      <a:pPr algn="ctr">
                        <a:lnSpc>
                          <a:spcPts val="1320"/>
                        </a:lnSpc>
                        <a:spcAft>
                          <a:spcPts val="1000"/>
                        </a:spcAft>
                      </a:pP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a:solidFill>
                            <a:srgbClr val="FFC000"/>
                          </a:solidFill>
                          <a:latin typeface="Arial" pitchFamily="34" charset="0"/>
                          <a:ea typeface="Times New Roman"/>
                          <a:cs typeface="Arial" pitchFamily="34" charset="0"/>
                        </a:rPr>
                        <a:t>Functional consequences</a:t>
                      </a:r>
                      <a:r>
                        <a:rPr dirty="0"/>
                        <a:t> </a:t>
                      </a:r>
                      <a:r>
                        <a:rPr lang="en-US" sz="2800" b="1" kern="1800" dirty="0">
                          <a:solidFill>
                            <a:srgbClr val="FFC000"/>
                          </a:solidFill>
                          <a:latin typeface="Arial" pitchFamily="34" charset="0"/>
                          <a:ea typeface="Times New Roman"/>
                          <a:cs typeface="Arial" pitchFamily="34" charset="0"/>
                        </a:rPr>
                        <a:t>caused by</a:t>
                      </a:r>
                      <a:r>
                        <a:rPr dirty="0"/>
                        <a:t> </a:t>
                      </a:r>
                    </a:p>
                    <a:p>
                      <a:pPr algn="ctr">
                        <a:lnSpc>
                          <a:spcPts val="1320"/>
                        </a:lnSpc>
                        <a:spcAft>
                          <a:spcPts val="1000"/>
                        </a:spcAft>
                      </a:pP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a:solidFill>
                            <a:srgbClr val="FFC000"/>
                          </a:solidFill>
                          <a:latin typeface="Arial" pitchFamily="34" charset="0"/>
                          <a:ea typeface="Times New Roman"/>
                          <a:cs typeface="Arial" pitchFamily="34" charset="0"/>
                        </a:rPr>
                        <a:t>a</a:t>
                      </a:r>
                      <a:r>
                        <a:rPr lang="en-US" sz="2800" b="1" kern="1800" baseline="0" dirty="0">
                          <a:solidFill>
                            <a:srgbClr val="FFC000"/>
                          </a:solidFill>
                          <a:latin typeface="Arial" pitchFamily="34" charset="0"/>
                          <a:ea typeface="Times New Roman"/>
                          <a:cs typeface="Arial" pitchFamily="34" charset="0"/>
                        </a:rPr>
                        <a:t> </a:t>
                      </a:r>
                      <a:r>
                        <a:rPr lang="en-US" sz="2800" b="1" kern="1800" dirty="0">
                          <a:solidFill>
                            <a:srgbClr val="FFC000"/>
                          </a:solidFill>
                          <a:latin typeface="Arial" pitchFamily="34" charset="0"/>
                          <a:ea typeface="Times New Roman"/>
                          <a:cs typeface="Arial" pitchFamily="34" charset="0"/>
                        </a:rPr>
                        <a:t>defect of male hormones’ production</a:t>
                      </a:r>
                    </a:p>
                    <a:p>
                      <a:pPr algn="ctr">
                        <a:lnSpc>
                          <a:spcPts val="1320"/>
                        </a:lnSpc>
                        <a:spcAft>
                          <a:spcPts val="1000"/>
                        </a:spcAft>
                      </a:pPr>
                      <a:endParaRPr lang="es-ES" sz="2800" dirty="0">
                        <a:solidFill>
                          <a:srgbClr val="FFC000"/>
                        </a:solidFill>
                        <a:latin typeface="Arial" pitchFamily="34" charset="0"/>
                        <a:ea typeface="Calibri"/>
                        <a:cs typeface="Arial" pitchFamily="34" charset="0"/>
                      </a:endParaRPr>
                    </a:p>
                  </a:txBody>
                  <a:tcPr/>
                </a:tc>
                <a:extLst>
                  <a:ext uri="{0D108BD9-81ED-4DB2-BD59-A6C34878D82A}">
                    <a16:rowId xmlns:a16="http://schemas.microsoft.com/office/drawing/2014/main" val="10000"/>
                  </a:ext>
                </a:extLst>
              </a:tr>
              <a:tr h="370933">
                <a:tc>
                  <a:txBody>
                    <a:bodyPr/>
                    <a:lstStyle/>
                    <a:p>
                      <a:pPr algn="ctr"/>
                      <a:endParaRPr lang="es-ES" b="1"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1"/>
                  </a:ext>
                </a:extLst>
              </a:tr>
              <a:tr h="929909">
                <a:tc>
                  <a:txBody>
                    <a:bodyPr/>
                    <a:lstStyle/>
                    <a:p>
                      <a:pPr marL="342900" lvl="0" indent="-342900">
                        <a:lnSpc>
                          <a:spcPts val="1320"/>
                        </a:lnSpc>
                        <a:spcAft>
                          <a:spcPts val="0"/>
                        </a:spcAft>
                        <a:buFont typeface="Symbol"/>
                        <a:buNone/>
                      </a:pPr>
                      <a:endParaRPr lang="es-ES" dirty="0"/>
                    </a:p>
                    <a:p>
                      <a:pPr marL="342900" lvl="0" indent="-342900">
                        <a:lnSpc>
                          <a:spcPts val="1320"/>
                        </a:lnSpc>
                        <a:spcAft>
                          <a:spcPts val="0"/>
                        </a:spcAft>
                        <a:buFont typeface="Symbol"/>
                        <a:buNone/>
                      </a:pPr>
                      <a:r>
                        <a:rPr lang="es-ES" sz="2400" b="0" dirty="0" err="1">
                          <a:latin typeface="Arial" pitchFamily="34" charset="0"/>
                          <a:cs typeface="Arial" pitchFamily="34" charset="0"/>
                        </a:rPr>
                        <a:t>Puffs </a:t>
                      </a:r>
                      <a:r>
                        <a:rPr lang="es-ES" sz="2400" b="0" dirty="0">
                          <a:latin typeface="Arial" pitchFamily="34" charset="0"/>
                          <a:cs typeface="Arial" pitchFamily="34" charset="0"/>
                        </a:rPr>
                        <a:t>of </a:t>
                      </a:r>
                      <a:r>
                        <a:rPr lang="es-ES" sz="2400" b="0" dirty="0" err="1">
                          <a:latin typeface="Arial" pitchFamily="34" charset="0"/>
                          <a:cs typeface="Arial" pitchFamily="34" charset="0"/>
                        </a:rPr>
                        <a:t>heat</a:t>
                      </a:r>
                      <a:r>
                        <a:rPr lang="es-ES" sz="2400" b="0" dirty="0">
                          <a:latin typeface="Arial" pitchFamily="34" charset="0"/>
                          <a:cs typeface="Arial" pitchFamily="34" charset="0"/>
                        </a:rPr>
                        <a:t>, </a:t>
                      </a:r>
                      <a:r>
                        <a:rPr lang="es-ES" sz="2400" b="0" dirty="0" err="1">
                          <a:latin typeface="Arial" pitchFamily="34" charset="0"/>
                          <a:cs typeface="Arial" pitchFamily="34" charset="0"/>
                        </a:rPr>
                        <a:t>irritability</a:t>
                      </a:r>
                      <a:r>
                        <a:rPr lang="es-ES" sz="2400" b="0" dirty="0">
                          <a:latin typeface="Arial" pitchFamily="34" charset="0"/>
                          <a:cs typeface="Arial" pitchFamily="34" charset="0"/>
                        </a:rPr>
                        <a:t>, </a:t>
                      </a:r>
                      <a:r>
                        <a:rPr lang="es-ES" sz="2400" b="0" baseline="0" dirty="0">
                          <a:latin typeface="Arial" pitchFamily="34" charset="0"/>
                          <a:cs typeface="Arial" pitchFamily="34" charset="0"/>
                        </a:rPr>
                        <a:t>intestinal </a:t>
                      </a:r>
                      <a:r>
                        <a:rPr lang="es-ES" sz="2400" b="0" baseline="0" dirty="0" err="1">
                          <a:latin typeface="Arial" pitchFamily="34" charset="0"/>
                          <a:cs typeface="Arial" pitchFamily="34" charset="0"/>
                        </a:rPr>
                        <a:t>distension</a:t>
                      </a:r>
                      <a:r>
                        <a:rPr lang="es-ES" sz="2400" b="0" baseline="0" dirty="0">
                          <a:latin typeface="Arial" pitchFamily="34" charset="0"/>
                          <a:cs typeface="Arial" pitchFamily="34" charset="0"/>
                        </a:rPr>
                        <a:t>,</a:t>
                      </a:r>
                      <a:r>
                        <a:rPr dirty="0"/>
                        <a:t> </a:t>
                      </a:r>
                    </a:p>
                    <a:p>
                      <a:pPr marL="342900" lvl="0" indent="-342900">
                        <a:lnSpc>
                          <a:spcPts val="1320"/>
                        </a:lnSpc>
                        <a:spcAft>
                          <a:spcPts val="0"/>
                        </a:spcAft>
                        <a:buFont typeface="Symbol"/>
                        <a:buNone/>
                      </a:pPr>
                      <a:endParaRPr lang="es-ES" sz="2400" b="0" baseline="0" dirty="0">
                        <a:latin typeface="Arial" pitchFamily="34" charset="0"/>
                        <a:cs typeface="Arial" pitchFamily="34" charset="0"/>
                      </a:endParaRPr>
                    </a:p>
                    <a:p>
                      <a:pPr marL="342900" lvl="0" indent="-342900">
                        <a:lnSpc>
                          <a:spcPts val="1320"/>
                        </a:lnSpc>
                        <a:spcAft>
                          <a:spcPts val="0"/>
                        </a:spcAft>
                        <a:buFont typeface="Symbol"/>
                        <a:buNone/>
                      </a:pPr>
                      <a:r>
                        <a:rPr lang="es-ES" sz="2400" b="0" baseline="0" dirty="0" err="1">
                          <a:latin typeface="Arial" pitchFamily="34" charset="0"/>
                          <a:cs typeface="Arial" pitchFamily="34" charset="0"/>
                        </a:rPr>
                        <a:t>swelling </a:t>
                      </a:r>
                      <a:r>
                        <a:rPr lang="es-ES" sz="2400" b="0" baseline="0" dirty="0">
                          <a:latin typeface="Arial" pitchFamily="34" charset="0"/>
                          <a:cs typeface="Arial" pitchFamily="34" charset="0"/>
                        </a:rPr>
                        <a:t>of the </a:t>
                      </a:r>
                      <a:r>
                        <a:rPr lang="es-ES" sz="2400" b="0" baseline="0" dirty="0" err="1">
                          <a:latin typeface="Arial" pitchFamily="34" charset="0"/>
                          <a:cs typeface="Arial" pitchFamily="34" charset="0"/>
                        </a:rPr>
                        <a:t>feet</a:t>
                      </a:r>
                      <a:endParaRPr lang="es-ES" sz="2400" b="0" baseline="0" dirty="0">
                        <a:latin typeface="Arial" pitchFamily="34" charset="0"/>
                        <a:cs typeface="Arial" pitchFamily="34" charset="0"/>
                      </a:endParaRPr>
                    </a:p>
                    <a:p>
                      <a:pPr marL="342900" lvl="0" indent="-342900" algn="ctr">
                        <a:lnSpc>
                          <a:spcPts val="1320"/>
                        </a:lnSpc>
                        <a:spcAft>
                          <a:spcPts val="0"/>
                        </a:spcAft>
                        <a:buFont typeface="Symbol"/>
                        <a:buNone/>
                      </a:pPr>
                      <a:endParaRPr lang="es-ES" sz="2400"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sp>
        <p:nvSpPr>
          <p:cNvPr id="7" name="Rectangle 6"/>
          <p:cNvSpPr/>
          <p:nvPr/>
        </p:nvSpPr>
        <p:spPr>
          <a:xfrm>
            <a:off x="0" y="3789041"/>
            <a:ext cx="12192000" cy="1815882"/>
          </a:xfrm>
          <a:prstGeom prst="rect">
            <a:avLst/>
          </a:prstGeom>
        </p:spPr>
        <p:txBody>
          <a:bodyPr wrap="square">
            <a:spAutoFit/>
          </a:bodyPr>
          <a:lstStyle/>
          <a:p>
            <a:r>
              <a:rPr lang="en-US" sz="2800" dirty="0"/>
              <a:t>Result from</a:t>
            </a:r>
          </a:p>
          <a:p>
            <a:r>
              <a:rPr lang="en-US" sz="2800" dirty="0">
                <a:latin typeface="+mj-lt"/>
              </a:rPr>
              <a:t>weakness of all musculatures (smooth fibers) of arteries,  veins and intestine</a:t>
            </a:r>
          </a:p>
          <a:p>
            <a:endParaRPr lang="en-US" sz="2800" dirty="0">
              <a:latin typeface="+mj-lt"/>
            </a:endParaRPr>
          </a:p>
          <a:p>
            <a:r>
              <a:rPr lang="en-US" sz="2800" dirty="0">
                <a:latin typeface="+mj-lt"/>
              </a:rPr>
              <a:t>The small intestine is 6.5 meters long and the large intestine 1.5 meters</a:t>
            </a:r>
            <a:endParaRPr lang="es-ES" sz="2800"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81859030"/>
              </p:ext>
            </p:extLst>
          </p:nvPr>
        </p:nvGraphicFramePr>
        <p:xfrm>
          <a:off x="47328" y="44625"/>
          <a:ext cx="12144672" cy="3568080"/>
        </p:xfrm>
        <a:graphic>
          <a:graphicData uri="http://schemas.openxmlformats.org/drawingml/2006/table">
            <a:tbl>
              <a:tblPr firstRow="1" bandRow="1">
                <a:tableStyleId>{5C22544A-7EE6-4342-B048-85BDC9FD1C3A}</a:tableStyleId>
              </a:tblPr>
              <a:tblGrid>
                <a:gridCol w="12144672">
                  <a:extLst>
                    <a:ext uri="{9D8B030D-6E8A-4147-A177-3AD203B41FA5}">
                      <a16:colId xmlns:a16="http://schemas.microsoft.com/office/drawing/2014/main" val="20000"/>
                    </a:ext>
                  </a:extLst>
                </a:gridCol>
              </a:tblGrid>
              <a:tr h="1561017">
                <a:tc>
                  <a:txBody>
                    <a:bodyPr/>
                    <a:lstStyle/>
                    <a:p>
                      <a:pPr algn="ctr">
                        <a:lnSpc>
                          <a:spcPts val="1320"/>
                        </a:lnSpc>
                        <a:spcAft>
                          <a:spcPts val="1000"/>
                        </a:spcAft>
                      </a:pPr>
                      <a:endParaRPr lang="en-US" sz="1800" b="1" kern="1800" dirty="0">
                        <a:solidFill>
                          <a:srgbClr val="FFC000"/>
                        </a:solidFill>
                        <a:latin typeface="Arial" pitchFamily="34" charset="0"/>
                        <a:ea typeface="Times New Roman"/>
                        <a:cs typeface="Arial" pitchFamily="34" charset="0"/>
                      </a:endParaRPr>
                    </a:p>
                    <a:p>
                      <a:pPr algn="ctr">
                        <a:lnSpc>
                          <a:spcPts val="1320"/>
                        </a:lnSpc>
                        <a:spcAft>
                          <a:spcPts val="1000"/>
                        </a:spcAft>
                      </a:pPr>
                      <a:endParaRPr lang="en-US" sz="1800" b="1" kern="1800" dirty="0">
                        <a:solidFill>
                          <a:schemeClr val="tx1"/>
                        </a:solidFill>
                        <a:latin typeface="Arial" pitchFamily="34" charset="0"/>
                        <a:ea typeface="Times New Roman"/>
                        <a:cs typeface="Arial" pitchFamily="34" charset="0"/>
                      </a:endParaRPr>
                    </a:p>
                    <a:p>
                      <a:pPr algn="ctr">
                        <a:lnSpc>
                          <a:spcPts val="1320"/>
                        </a:lnSpc>
                        <a:spcAft>
                          <a:spcPts val="1000"/>
                        </a:spcAft>
                      </a:pPr>
                      <a:r>
                        <a:rPr lang="en-US" sz="2800" b="1" kern="1800" dirty="0">
                          <a:solidFill>
                            <a:schemeClr val="tx1"/>
                          </a:solidFill>
                          <a:latin typeface="Arial" pitchFamily="34" charset="0"/>
                          <a:ea typeface="Times New Roman"/>
                          <a:cs typeface="Arial" pitchFamily="34" charset="0"/>
                        </a:rPr>
                        <a:t>Local consequences</a:t>
                      </a:r>
                    </a:p>
                    <a:p>
                      <a:pPr algn="ctr">
                        <a:lnSpc>
                          <a:spcPts val="1320"/>
                        </a:lnSpc>
                        <a:spcAft>
                          <a:spcPts val="1000"/>
                        </a:spcAft>
                      </a:pPr>
                      <a:endParaRPr lang="es-ES" sz="2800" dirty="0">
                        <a:solidFill>
                          <a:srgbClr val="FFC000"/>
                        </a:solidFill>
                        <a:latin typeface="Arial" pitchFamily="34" charset="0"/>
                        <a:ea typeface="Calibri"/>
                        <a:cs typeface="Arial" pitchFamily="34" charset="0"/>
                      </a:endParaRPr>
                    </a:p>
                  </a:txBody>
                  <a:tcPr/>
                </a:tc>
                <a:extLst>
                  <a:ext uri="{0D108BD9-81ED-4DB2-BD59-A6C34878D82A}">
                    <a16:rowId xmlns:a16="http://schemas.microsoft.com/office/drawing/2014/main" val="10000"/>
                  </a:ext>
                </a:extLst>
              </a:tr>
              <a:tr h="391623">
                <a:tc>
                  <a:txBody>
                    <a:bodyPr/>
                    <a:lstStyle/>
                    <a:p>
                      <a:pPr algn="ctr"/>
                      <a:endParaRPr lang="es-ES" b="1"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1"/>
                  </a:ext>
                </a:extLst>
              </a:tr>
              <a:tr h="1120545">
                <a:tc>
                  <a:txBody>
                    <a:bodyPr/>
                    <a:lstStyle/>
                    <a:p>
                      <a:pPr marL="342900" indent="-342900" algn="l">
                        <a:buFont typeface="+mj-lt"/>
                        <a:buNone/>
                      </a:pPr>
                      <a:r>
                        <a:rPr kumimoji="0" lang="es-ES" sz="2000" kern="1200" dirty="0" err="1">
                          <a:solidFill>
                            <a:schemeClr val="dk1"/>
                          </a:solidFill>
                          <a:latin typeface="Arial" pitchFamily="34" charset="0"/>
                          <a:ea typeface="+mn-ea"/>
                          <a:cs typeface="Arial" pitchFamily="34" charset="0"/>
                        </a:rPr>
                        <a:t>incontinence</a:t>
                      </a:r>
                      <a:r>
                        <a:rPr kumimoji="0" lang="es-ES" sz="2000" kern="1200" dirty="0">
                          <a:solidFill>
                            <a:schemeClr val="dk1"/>
                          </a:solidFill>
                          <a:latin typeface="Arial" pitchFamily="34" charset="0"/>
                          <a:ea typeface="+mn-ea"/>
                          <a:cs typeface="Arial" pitchFamily="34" charset="0"/>
                        </a:rPr>
                        <a:t>, </a:t>
                      </a:r>
                      <a:r>
                        <a:rPr kumimoji="0" lang="es-ES" sz="2000" kern="1200" baseline="0" dirty="0" err="1">
                          <a:solidFill>
                            <a:schemeClr val="dk1"/>
                          </a:solidFill>
                          <a:latin typeface="Arial" pitchFamily="34" charset="0"/>
                          <a:ea typeface="+mn-ea"/>
                          <a:cs typeface="Arial" pitchFamily="34" charset="0"/>
                        </a:rPr>
                        <a:t>urgencies</a:t>
                      </a:r>
                      <a:r>
                        <a:rPr kumimoji="0" lang="es-ES" sz="2000" kern="1200" baseline="0" dirty="0">
                          <a:solidFill>
                            <a:schemeClr val="dk1"/>
                          </a:solidFill>
                          <a:latin typeface="Arial" pitchFamily="34" charset="0"/>
                          <a:ea typeface="+mn-ea"/>
                          <a:cs typeface="Arial" pitchFamily="34" charset="0"/>
                        </a:rPr>
                        <a:t>, </a:t>
                      </a:r>
                      <a:r>
                        <a:rPr kumimoji="0" lang="es-ES" sz="2000" kern="1200" baseline="0" dirty="0" err="1">
                          <a:solidFill>
                            <a:schemeClr val="dk1"/>
                          </a:solidFill>
                          <a:latin typeface="Arial" pitchFamily="34" charset="0"/>
                          <a:ea typeface="+mn-ea"/>
                          <a:cs typeface="Arial" pitchFamily="34" charset="0"/>
                        </a:rPr>
                        <a:t>recurrent</a:t>
                      </a:r>
                      <a:r>
                        <a:rPr kumimoji="0" lang="es-ES" sz="2000" kern="1200" baseline="0" dirty="0">
                          <a:solidFill>
                            <a:schemeClr val="dk1"/>
                          </a:solidFill>
                          <a:latin typeface="Arial" pitchFamily="34" charset="0"/>
                          <a:ea typeface="+mn-ea"/>
                          <a:cs typeface="Arial" pitchFamily="34" charset="0"/>
                        </a:rPr>
                        <a:t> </a:t>
                      </a:r>
                      <a:r>
                        <a:rPr kumimoji="0" lang="es-ES" sz="2000" kern="1200" baseline="0" dirty="0" err="1">
                          <a:solidFill>
                            <a:schemeClr val="dk1"/>
                          </a:solidFill>
                          <a:latin typeface="Arial" pitchFamily="34" charset="0"/>
                          <a:ea typeface="+mn-ea"/>
                          <a:cs typeface="Arial" pitchFamily="34" charset="0"/>
                        </a:rPr>
                        <a:t>cystitis</a:t>
                      </a:r>
                      <a:endParaRPr kumimoji="0" lang="es-ES" sz="2000" kern="1200" dirty="0">
                        <a:solidFill>
                          <a:schemeClr val="dk1"/>
                        </a:solidFill>
                        <a:latin typeface="Arial" pitchFamily="34" charset="0"/>
                        <a:ea typeface="+mn-ea"/>
                        <a:cs typeface="Arial" pitchFamily="34" charset="0"/>
                      </a:endParaRPr>
                    </a:p>
                    <a:p>
                      <a:pPr marL="342900" indent="-342900" algn="l">
                        <a:buFont typeface="+mj-lt"/>
                        <a:buNone/>
                      </a:pPr>
                      <a:r>
                        <a:rPr kumimoji="0" lang="es-ES" sz="2000" kern="1200" dirty="0" err="1">
                          <a:solidFill>
                            <a:schemeClr val="dk1"/>
                          </a:solidFill>
                          <a:latin typeface="Arial" pitchFamily="34" charset="0"/>
                          <a:ea typeface="+mn-ea"/>
                          <a:cs typeface="Arial" pitchFamily="34" charset="0"/>
                        </a:rPr>
                        <a:t>caused</a:t>
                      </a:r>
                      <a:r>
                        <a:rPr kumimoji="0" lang="es-ES" sz="2000" kern="1200" dirty="0">
                          <a:solidFill>
                            <a:schemeClr val="dk1"/>
                          </a:solidFill>
                          <a:latin typeface="Arial" pitchFamily="34" charset="0"/>
                          <a:ea typeface="+mn-ea"/>
                          <a:cs typeface="Arial" pitchFamily="34" charset="0"/>
                        </a:rPr>
                        <a:t> by the </a:t>
                      </a:r>
                      <a:r>
                        <a:rPr kumimoji="0" lang="es-ES" sz="2000" kern="1200" dirty="0" err="1">
                          <a:solidFill>
                            <a:srgbClr val="FF0000"/>
                          </a:solidFill>
                          <a:latin typeface="Arial" pitchFamily="34" charset="0"/>
                          <a:ea typeface="+mn-ea"/>
                          <a:cs typeface="Arial" pitchFamily="34" charset="0"/>
                        </a:rPr>
                        <a:t>sclerosis</a:t>
                      </a:r>
                      <a:r>
                        <a:rPr kumimoji="0" lang="es-ES" sz="2000" kern="1200" dirty="0">
                          <a:solidFill>
                            <a:srgbClr val="FF0000"/>
                          </a:solidFill>
                          <a:latin typeface="Arial" pitchFamily="34" charset="0"/>
                          <a:ea typeface="+mn-ea"/>
                          <a:cs typeface="Arial" pitchFamily="34" charset="0"/>
                        </a:rPr>
                        <a:t> and </a:t>
                      </a:r>
                      <a:r>
                        <a:rPr kumimoji="0" lang="es-ES" sz="2000" kern="1200" dirty="0" err="1">
                          <a:solidFill>
                            <a:srgbClr val="FF0000"/>
                          </a:solidFill>
                          <a:latin typeface="Arial" pitchFamily="34" charset="0"/>
                          <a:ea typeface="+mn-ea"/>
                          <a:cs typeface="Arial" pitchFamily="34" charset="0"/>
                        </a:rPr>
                        <a:t>inflammation</a:t>
                      </a:r>
                      <a:r>
                        <a:rPr kumimoji="0" lang="es-ES" sz="2000" kern="1200" dirty="0">
                          <a:solidFill>
                            <a:srgbClr val="FF0000"/>
                          </a:solidFill>
                          <a:latin typeface="Arial" pitchFamily="34" charset="0"/>
                          <a:ea typeface="+mn-ea"/>
                          <a:cs typeface="Arial" pitchFamily="34" charset="0"/>
                        </a:rPr>
                        <a:t> of the </a:t>
                      </a:r>
                      <a:r>
                        <a:rPr kumimoji="0" lang="es-ES" sz="2000" kern="1200" dirty="0" err="1">
                          <a:solidFill>
                            <a:srgbClr val="FF0000"/>
                          </a:solidFill>
                          <a:latin typeface="Arial" pitchFamily="34" charset="0"/>
                          <a:ea typeface="+mn-ea"/>
                          <a:cs typeface="Arial" pitchFamily="34" charset="0"/>
                        </a:rPr>
                        <a:t>bladder</a:t>
                      </a:r>
                      <a:r>
                        <a:rPr kumimoji="0" lang="es-ES" sz="2000" kern="1200" dirty="0">
                          <a:solidFill>
                            <a:srgbClr val="FF0000"/>
                          </a:solidFill>
                          <a:latin typeface="Arial" pitchFamily="34" charset="0"/>
                          <a:ea typeface="+mn-ea"/>
                          <a:cs typeface="Arial" pitchFamily="34" charset="0"/>
                        </a:rPr>
                        <a:t> </a:t>
                      </a:r>
                      <a:r>
                        <a:rPr kumimoji="0" lang="es-ES" sz="2000" kern="1200" dirty="0" err="1">
                          <a:solidFill>
                            <a:srgbClr val="FF0000"/>
                          </a:solidFill>
                          <a:latin typeface="Arial" pitchFamily="34" charset="0"/>
                          <a:ea typeface="+mn-ea"/>
                          <a:cs typeface="Arial" pitchFamily="34" charset="0"/>
                        </a:rPr>
                        <a:t>neck</a:t>
                      </a:r>
                      <a:endParaRPr kumimoji="0" lang="es-ES" sz="2000" kern="1200" dirty="0">
                        <a:solidFill>
                          <a:srgbClr val="FF0000"/>
                        </a:solidFill>
                        <a:latin typeface="Arial" pitchFamily="34" charset="0"/>
                        <a:ea typeface="+mn-ea"/>
                        <a:cs typeface="Arial" pitchFamily="34" charset="0"/>
                      </a:endParaRPr>
                    </a:p>
                    <a:p>
                      <a:pPr marL="342900" indent="-342900" algn="l">
                        <a:buFont typeface="+mj-lt"/>
                        <a:buNone/>
                      </a:pPr>
                      <a:endParaRPr kumimoji="0" lang="es-ES" sz="2000" kern="1200" dirty="0">
                        <a:solidFill>
                          <a:schemeClr val="dk1"/>
                        </a:solidFill>
                        <a:latin typeface="Arial" pitchFamily="34" charset="0"/>
                        <a:ea typeface="+mn-ea"/>
                        <a:cs typeface="Arial" pitchFamily="34" charset="0"/>
                      </a:endParaRPr>
                    </a:p>
                    <a:p>
                      <a:pPr algn="l"/>
                      <a:r>
                        <a:rPr kumimoji="0" lang="es-ES" sz="2000" kern="1200" dirty="0" err="1">
                          <a:solidFill>
                            <a:schemeClr val="dk1"/>
                          </a:solidFill>
                          <a:latin typeface="Arial" pitchFamily="34" charset="0"/>
                          <a:ea typeface="+mn-ea"/>
                          <a:cs typeface="Arial" pitchFamily="34" charset="0"/>
                        </a:rPr>
                        <a:t>painful</a:t>
                      </a:r>
                      <a:r>
                        <a:rPr kumimoji="0" lang="es-ES" sz="2000" kern="1200" dirty="0">
                          <a:solidFill>
                            <a:schemeClr val="dk1"/>
                          </a:solidFill>
                          <a:latin typeface="Arial" pitchFamily="34" charset="0"/>
                          <a:ea typeface="+mn-ea"/>
                          <a:cs typeface="Arial" pitchFamily="34" charset="0"/>
                        </a:rPr>
                        <a:t> </a:t>
                      </a:r>
                      <a:r>
                        <a:rPr kumimoji="0" lang="es-ES" sz="2000" kern="1200" baseline="0" dirty="0">
                          <a:solidFill>
                            <a:schemeClr val="dk1"/>
                          </a:solidFill>
                          <a:latin typeface="Arial" pitchFamily="34" charset="0"/>
                          <a:ea typeface="+mn-ea"/>
                          <a:cs typeface="Arial" pitchFamily="34" charset="0"/>
                        </a:rPr>
                        <a:t> </a:t>
                      </a:r>
                      <a:r>
                        <a:rPr kumimoji="0" lang="es-ES" sz="2000" kern="1200" baseline="0" dirty="0" err="1">
                          <a:solidFill>
                            <a:schemeClr val="dk1"/>
                          </a:solidFill>
                          <a:latin typeface="Arial" pitchFamily="34" charset="0"/>
                          <a:ea typeface="+mn-ea"/>
                          <a:cs typeface="Arial" pitchFamily="34" charset="0"/>
                        </a:rPr>
                        <a:t>or</a:t>
                      </a:r>
                      <a:r>
                        <a:rPr kumimoji="0" lang="es-ES" sz="2000" kern="1200" baseline="0" dirty="0">
                          <a:solidFill>
                            <a:schemeClr val="dk1"/>
                          </a:solidFill>
                          <a:latin typeface="Arial" pitchFamily="34" charset="0"/>
                          <a:ea typeface="+mn-ea"/>
                          <a:cs typeface="Arial" pitchFamily="34" charset="0"/>
                        </a:rPr>
                        <a:t> </a:t>
                      </a:r>
                      <a:r>
                        <a:rPr kumimoji="0" lang="es-ES" sz="2000" kern="1200" baseline="0" dirty="0" err="1">
                          <a:solidFill>
                            <a:schemeClr val="dk1"/>
                          </a:solidFill>
                          <a:latin typeface="Arial" pitchFamily="34" charset="0"/>
                          <a:ea typeface="+mn-ea"/>
                          <a:cs typeface="Arial" pitchFamily="34" charset="0"/>
                        </a:rPr>
                        <a:t>dificult</a:t>
                      </a:r>
                      <a:r>
                        <a:rPr kumimoji="0" lang="es-ES" sz="2000" kern="1200" baseline="0" dirty="0">
                          <a:solidFill>
                            <a:schemeClr val="dk1"/>
                          </a:solidFill>
                          <a:latin typeface="Arial" pitchFamily="34" charset="0"/>
                          <a:ea typeface="+mn-ea"/>
                          <a:cs typeface="Arial" pitchFamily="34" charset="0"/>
                        </a:rPr>
                        <a:t> </a:t>
                      </a:r>
                      <a:r>
                        <a:rPr kumimoji="0" lang="es-ES" sz="2000" kern="1200" dirty="0">
                          <a:solidFill>
                            <a:schemeClr val="dk1"/>
                          </a:solidFill>
                          <a:latin typeface="Arial" pitchFamily="34" charset="0"/>
                          <a:ea typeface="+mn-ea"/>
                          <a:cs typeface="Arial" pitchFamily="34" charset="0"/>
                        </a:rPr>
                        <a:t>sexual </a:t>
                      </a:r>
                      <a:r>
                        <a:rPr kumimoji="0" lang="es-ES" sz="2000" kern="1200" dirty="0" err="1">
                          <a:solidFill>
                            <a:schemeClr val="dk1"/>
                          </a:solidFill>
                          <a:latin typeface="Arial" pitchFamily="34" charset="0"/>
                          <a:ea typeface="+mn-ea"/>
                          <a:cs typeface="Arial" pitchFamily="34" charset="0"/>
                        </a:rPr>
                        <a:t>relationships</a:t>
                      </a:r>
                      <a:r>
                        <a:rPr kumimoji="0" lang="es-ES" sz="2000" kern="1200" dirty="0">
                          <a:solidFill>
                            <a:schemeClr val="dk1"/>
                          </a:solidFill>
                          <a:latin typeface="Arial" pitchFamily="34" charset="0"/>
                          <a:ea typeface="+mn-ea"/>
                          <a:cs typeface="Arial" pitchFamily="34" charset="0"/>
                        </a:rPr>
                        <a:t>  </a:t>
                      </a:r>
                      <a:r>
                        <a:rPr kumimoji="0" lang="es-ES" sz="2000" kern="1200" dirty="0" err="1">
                          <a:solidFill>
                            <a:schemeClr val="dk1"/>
                          </a:solidFill>
                          <a:latin typeface="Arial" pitchFamily="34" charset="0"/>
                          <a:ea typeface="+mn-ea"/>
                          <a:cs typeface="Arial" pitchFamily="34" charset="0"/>
                        </a:rPr>
                        <a:t>caused</a:t>
                      </a:r>
                      <a:r>
                        <a:rPr kumimoji="0" lang="es-ES" sz="2000" kern="1200" dirty="0">
                          <a:solidFill>
                            <a:schemeClr val="dk1"/>
                          </a:solidFill>
                          <a:latin typeface="Arial" pitchFamily="34" charset="0"/>
                          <a:ea typeface="+mn-ea"/>
                          <a:cs typeface="Arial" pitchFamily="34" charset="0"/>
                        </a:rPr>
                        <a:t> </a:t>
                      </a:r>
                      <a:r>
                        <a:rPr kumimoji="0" lang="es-ES" sz="2000" kern="1200" baseline="0" dirty="0" err="1">
                          <a:solidFill>
                            <a:schemeClr val="dk1"/>
                          </a:solidFill>
                          <a:latin typeface="Arial" pitchFamily="34" charset="0"/>
                          <a:ea typeface="+mn-ea"/>
                          <a:cs typeface="Arial" pitchFamily="34" charset="0"/>
                        </a:rPr>
                        <a:t>by</a:t>
                      </a:r>
                      <a:r>
                        <a:rPr kumimoji="0" lang="es-ES" sz="2000" kern="1200" baseline="0" dirty="0">
                          <a:solidFill>
                            <a:schemeClr val="dk1"/>
                          </a:solidFill>
                          <a:latin typeface="Arial" pitchFamily="34" charset="0"/>
                          <a:ea typeface="+mn-ea"/>
                          <a:cs typeface="Arial" pitchFamily="34" charset="0"/>
                        </a:rPr>
                        <a:t> </a:t>
                      </a:r>
                      <a:r>
                        <a:rPr kumimoji="0" lang="es-ES" sz="2000" kern="1200" dirty="0">
                          <a:solidFill>
                            <a:srgbClr val="FF0000"/>
                          </a:solidFill>
                          <a:latin typeface="Arial" pitchFamily="34" charset="0"/>
                          <a:ea typeface="+mn-ea"/>
                          <a:cs typeface="Arial" pitchFamily="34" charset="0"/>
                        </a:rPr>
                        <a:t> </a:t>
                      </a:r>
                      <a:r>
                        <a:rPr kumimoji="0" lang="es-ES" sz="2000" kern="1200" dirty="0" err="1">
                          <a:solidFill>
                            <a:srgbClr val="FF0000"/>
                          </a:solidFill>
                          <a:latin typeface="Arial" pitchFamily="34" charset="0"/>
                          <a:ea typeface="+mn-ea"/>
                          <a:cs typeface="Arial" pitchFamily="34" charset="0"/>
                        </a:rPr>
                        <a:t>vulva’s</a:t>
                      </a:r>
                      <a:r>
                        <a:rPr kumimoji="0" lang="es-ES" sz="2000" kern="1200" dirty="0">
                          <a:solidFill>
                            <a:srgbClr val="FF0000"/>
                          </a:solidFill>
                          <a:latin typeface="Arial" pitchFamily="34" charset="0"/>
                          <a:ea typeface="+mn-ea"/>
                          <a:cs typeface="Arial" pitchFamily="34" charset="0"/>
                        </a:rPr>
                        <a:t> </a:t>
                      </a:r>
                      <a:r>
                        <a:rPr kumimoji="0" lang="es-ES" sz="2000" kern="1200" dirty="0" err="1">
                          <a:solidFill>
                            <a:srgbClr val="FF0000"/>
                          </a:solidFill>
                          <a:latin typeface="Arial" pitchFamily="34" charset="0"/>
                          <a:ea typeface="+mn-ea"/>
                          <a:cs typeface="Arial" pitchFamily="34" charset="0"/>
                        </a:rPr>
                        <a:t>sclerosis</a:t>
                      </a:r>
                      <a:endParaRPr kumimoji="0" lang="es-ES" sz="2000" kern="1200" dirty="0">
                        <a:solidFill>
                          <a:schemeClr val="dk1"/>
                        </a:solidFill>
                        <a:latin typeface="Arial" pitchFamily="34" charset="0"/>
                        <a:ea typeface="+mn-ea"/>
                        <a:cs typeface="Arial" pitchFamily="34" charset="0"/>
                      </a:endParaRPr>
                    </a:p>
                    <a:p>
                      <a:endParaRPr kumimoji="0" lang="es-ES" sz="200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7" name="Rectangle 6"/>
          <p:cNvSpPr/>
          <p:nvPr/>
        </p:nvSpPr>
        <p:spPr>
          <a:xfrm>
            <a:off x="47328" y="3573016"/>
            <a:ext cx="12144672" cy="2492990"/>
          </a:xfrm>
          <a:prstGeom prst="rect">
            <a:avLst/>
          </a:prstGeom>
        </p:spPr>
        <p:txBody>
          <a:bodyPr wrap="square">
            <a:spAutoFit/>
          </a:bodyPr>
          <a:lstStyle/>
          <a:p>
            <a:pPr algn="ctr"/>
            <a:endParaRPr lang="en-US" sz="3600" dirty="0">
              <a:solidFill>
                <a:srgbClr val="FFC000"/>
              </a:solidFill>
            </a:endParaRPr>
          </a:p>
          <a:p>
            <a:pPr algn="ctr"/>
            <a:r>
              <a:rPr lang="en-US" sz="4000" b="1" dirty="0">
                <a:latin typeface="+mj-lt"/>
              </a:rPr>
              <a:t>Are the consequences of a</a:t>
            </a:r>
          </a:p>
          <a:p>
            <a:pPr algn="ctr"/>
            <a:r>
              <a:rPr sz="4000" b="1" dirty="0">
                <a:latin typeface="+mj-lt"/>
              </a:rPr>
              <a:t> </a:t>
            </a:r>
            <a:r>
              <a:rPr lang="en-US" sz="4000" b="1" dirty="0">
                <a:latin typeface="+mj-lt"/>
              </a:rPr>
              <a:t>defect of</a:t>
            </a:r>
          </a:p>
          <a:p>
            <a:pPr algn="ctr"/>
            <a:r>
              <a:rPr sz="4000" b="1" dirty="0">
                <a:latin typeface="+mj-lt"/>
              </a:rPr>
              <a:t> </a:t>
            </a:r>
            <a:r>
              <a:rPr lang="en-US" sz="4000" b="1" dirty="0" err="1">
                <a:solidFill>
                  <a:srgbClr val="FFFF00"/>
                </a:solidFill>
                <a:latin typeface="+mj-lt"/>
              </a:rPr>
              <a:t>dihydrotestosterone’s</a:t>
            </a:r>
            <a:r>
              <a:rPr lang="en-US" sz="4000" b="1" dirty="0">
                <a:solidFill>
                  <a:srgbClr val="FFFF00"/>
                </a:solidFill>
                <a:latin typeface="+mj-lt"/>
              </a:rPr>
              <a:t>  production</a:t>
            </a:r>
            <a:endParaRPr lang="es-ES" sz="4000" b="1" dirty="0">
              <a:solidFill>
                <a:srgbClr val="FFFF00"/>
              </a:solidFill>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337" y="4561820"/>
            <a:ext cx="12192000" cy="1828800"/>
          </a:xfrm>
        </p:spPr>
        <p:txBody>
          <a:bodyPr>
            <a:normAutofit fontScale="90000"/>
          </a:bodyPr>
          <a:lstStyle/>
          <a:p>
            <a:pPr algn="ctr"/>
            <a:r>
              <a:rPr lang="es-ES" sz="5300" dirty="0" err="1">
                <a:solidFill>
                  <a:schemeClr val="tx1"/>
                </a:solidFill>
              </a:rPr>
              <a:t>Definition</a:t>
            </a:r>
            <a:r>
              <a:rPr lang="es-ES" sz="5300" dirty="0">
                <a:solidFill>
                  <a:schemeClr val="tx1"/>
                </a:solidFill>
              </a:rPr>
              <a:t> of the</a:t>
            </a:r>
            <a:br>
              <a:rPr lang="es-ES" sz="5300" dirty="0">
                <a:solidFill>
                  <a:schemeClr val="tx1"/>
                </a:solidFill>
              </a:rPr>
            </a:br>
            <a:r>
              <a:rPr lang="es-ES" sz="5300" dirty="0" err="1">
                <a:solidFill>
                  <a:schemeClr val="tx1"/>
                </a:solidFill>
              </a:rPr>
              <a:t>Androgenic</a:t>
            </a:r>
            <a:r>
              <a:rPr lang="es-ES" sz="5300" dirty="0">
                <a:solidFill>
                  <a:schemeClr val="tx1"/>
                </a:solidFill>
              </a:rPr>
              <a:t> </a:t>
            </a:r>
            <a:r>
              <a:rPr lang="es-ES" sz="5300" dirty="0" err="1">
                <a:solidFill>
                  <a:schemeClr val="tx1"/>
                </a:solidFill>
              </a:rPr>
              <a:t>Disease</a:t>
            </a:r>
            <a:r>
              <a:rPr lang="es-ES" sz="5300" dirty="0">
                <a:solidFill>
                  <a:schemeClr val="tx1"/>
                </a:solidFill>
              </a:rPr>
              <a:t> of </a:t>
            </a:r>
            <a:r>
              <a:rPr lang="es-ES" sz="5300" dirty="0" err="1">
                <a:solidFill>
                  <a:schemeClr val="tx1"/>
                </a:solidFill>
              </a:rPr>
              <a:t>Menopause</a:t>
            </a:r>
            <a:br>
              <a:rPr lang="es-ES" dirty="0">
                <a:solidFill>
                  <a:schemeClr val="tx1"/>
                </a:solidFill>
              </a:rPr>
            </a:br>
            <a:br>
              <a:rPr lang="es-ES" dirty="0">
                <a:solidFill>
                  <a:schemeClr val="tx1"/>
                </a:solidFill>
              </a:rPr>
            </a:br>
            <a:r>
              <a:rPr lang="fr-FR" sz="3600" dirty="0">
                <a:solidFill>
                  <a:schemeClr val="tx1"/>
                </a:solidFill>
              </a:rPr>
              <a:t>The </a:t>
            </a:r>
            <a:r>
              <a:rPr lang="fr-FR" sz="3600" dirty="0" err="1">
                <a:solidFill>
                  <a:schemeClr val="tx1"/>
                </a:solidFill>
              </a:rPr>
              <a:t>menopause</a:t>
            </a:r>
            <a:r>
              <a:rPr lang="fr-FR" sz="3600" dirty="0">
                <a:solidFill>
                  <a:schemeClr val="tx1"/>
                </a:solidFill>
              </a:rPr>
              <a:t> </a:t>
            </a:r>
            <a:r>
              <a:rPr lang="fr-FR" sz="3600" dirty="0" err="1">
                <a:solidFill>
                  <a:schemeClr val="tx1"/>
                </a:solidFill>
              </a:rPr>
              <a:t>disease</a:t>
            </a:r>
            <a:r>
              <a:rPr lang="fr-FR" sz="3600" dirty="0">
                <a:solidFill>
                  <a:schemeClr val="tx1"/>
                </a:solidFill>
              </a:rPr>
              <a:t> is the whole of the physiopathological and psychopathological modifications</a:t>
            </a:r>
            <a:br>
              <a:rPr lang="fr-FR" sz="3600" dirty="0">
                <a:solidFill>
                  <a:schemeClr val="tx1"/>
                </a:solidFill>
              </a:rPr>
            </a:br>
            <a:r>
              <a:rPr lang="fr-FR" sz="3600" dirty="0">
                <a:solidFill>
                  <a:schemeClr val="tx1"/>
                </a:solidFill>
              </a:rPr>
              <a:t>caused by the acute or progressive </a:t>
            </a:r>
            <a:r>
              <a:rPr lang="fr-FR" sz="3600" dirty="0" err="1">
                <a:solidFill>
                  <a:schemeClr val="tx1"/>
                </a:solidFill>
              </a:rPr>
              <a:t>reduction</a:t>
            </a:r>
            <a:r>
              <a:rPr lang="fr-FR" sz="3600" dirty="0">
                <a:solidFill>
                  <a:schemeClr val="tx1"/>
                </a:solidFill>
              </a:rPr>
              <a:t> of </a:t>
            </a:r>
            <a:r>
              <a:rPr lang="fr-FR" sz="3600" dirty="0" err="1">
                <a:solidFill>
                  <a:schemeClr val="tx1"/>
                </a:solidFill>
              </a:rPr>
              <a:t>androgens</a:t>
            </a:r>
            <a:r>
              <a:rPr lang="fr-FR" sz="3600" dirty="0">
                <a:solidFill>
                  <a:schemeClr val="tx1"/>
                </a:solidFill>
              </a:rPr>
              <a:t>’ production</a:t>
            </a:r>
            <a:br>
              <a:rPr lang="fr-FR" sz="3600" dirty="0">
                <a:solidFill>
                  <a:schemeClr val="tx1"/>
                </a:solidFill>
              </a:rPr>
            </a:br>
            <a:r>
              <a:rPr lang="fr-FR" sz="3600" dirty="0">
                <a:solidFill>
                  <a:schemeClr val="tx1"/>
                </a:solidFill>
              </a:rPr>
              <a:t>after the </a:t>
            </a:r>
            <a:r>
              <a:rPr lang="fr-FR" sz="3600" dirty="0" err="1">
                <a:solidFill>
                  <a:schemeClr val="tx1"/>
                </a:solidFill>
              </a:rPr>
              <a:t>definitive</a:t>
            </a:r>
            <a:r>
              <a:rPr lang="fr-FR" sz="3600" dirty="0">
                <a:solidFill>
                  <a:schemeClr val="tx1"/>
                </a:solidFill>
              </a:rPr>
              <a:t> cessation of menstruation</a:t>
            </a:r>
            <a:br>
              <a:rPr lang="fr-FR" sz="3100" dirty="0"/>
            </a:br>
            <a:br>
              <a:rPr lang="es-ES" dirty="0">
                <a:solidFill>
                  <a:srgbClr val="FFC000"/>
                </a:solidFill>
              </a:rPr>
            </a:br>
            <a:endParaRPr lang="es-ES" dirty="0">
              <a:solidFill>
                <a:srgbClr val="FFC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67380"/>
            <a:ext cx="12144672" cy="6390620"/>
          </a:xfrm>
        </p:spPr>
        <p:txBody>
          <a:bodyPr>
            <a:normAutofit/>
          </a:bodyPr>
          <a:lstStyle/>
          <a:p>
            <a:pPr algn="ctr"/>
            <a:r>
              <a:rPr lang="es-ES" sz="5300" dirty="0" err="1">
                <a:solidFill>
                  <a:schemeClr val="tx1"/>
                </a:solidFill>
              </a:rPr>
              <a:t>The</a:t>
            </a:r>
            <a:r>
              <a:rPr lang="es-ES" sz="5300" dirty="0">
                <a:solidFill>
                  <a:schemeClr val="tx1"/>
                </a:solidFill>
              </a:rPr>
              <a:t> </a:t>
            </a:r>
            <a:r>
              <a:rPr lang="es-ES" sz="5300" dirty="0" err="1">
                <a:solidFill>
                  <a:schemeClr val="tx1"/>
                </a:solidFill>
              </a:rPr>
              <a:t>Treatment</a:t>
            </a:r>
            <a:r>
              <a:rPr lang="es-ES" sz="5300" dirty="0">
                <a:solidFill>
                  <a:schemeClr val="tx1"/>
                </a:solidFill>
              </a:rPr>
              <a:t> of the </a:t>
            </a:r>
            <a:br>
              <a:rPr lang="es-ES" sz="5300" dirty="0">
                <a:solidFill>
                  <a:schemeClr val="tx1"/>
                </a:solidFill>
              </a:rPr>
            </a:br>
            <a:r>
              <a:rPr lang="es-ES" sz="5300" dirty="0" err="1">
                <a:solidFill>
                  <a:schemeClr val="tx1"/>
                </a:solidFill>
              </a:rPr>
              <a:t>Androgenic</a:t>
            </a:r>
            <a:r>
              <a:rPr lang="es-ES" sz="5300" dirty="0">
                <a:solidFill>
                  <a:schemeClr val="tx1"/>
                </a:solidFill>
              </a:rPr>
              <a:t> </a:t>
            </a:r>
            <a:r>
              <a:rPr lang="es-ES" sz="5300" dirty="0" err="1">
                <a:solidFill>
                  <a:schemeClr val="tx1"/>
                </a:solidFill>
              </a:rPr>
              <a:t>Disease</a:t>
            </a:r>
            <a:r>
              <a:rPr lang="es-ES" sz="5300" dirty="0">
                <a:solidFill>
                  <a:schemeClr val="tx1"/>
                </a:solidFill>
              </a:rPr>
              <a:t> of </a:t>
            </a:r>
            <a:r>
              <a:rPr lang="es-ES" sz="5300" dirty="0" err="1">
                <a:solidFill>
                  <a:schemeClr val="tx1"/>
                </a:solidFill>
              </a:rPr>
              <a:t>Menopause</a:t>
            </a:r>
            <a:br>
              <a:rPr lang="es-ES" dirty="0">
                <a:solidFill>
                  <a:schemeClr val="tx1"/>
                </a:solidFill>
              </a:rPr>
            </a:br>
            <a:br>
              <a:rPr lang="es-ES" dirty="0">
                <a:solidFill>
                  <a:schemeClr val="tx1"/>
                </a:solidFill>
              </a:rPr>
            </a:br>
            <a:r>
              <a:rPr lang="fr-FR" sz="4000" dirty="0" err="1">
                <a:solidFill>
                  <a:schemeClr val="tx1"/>
                </a:solidFill>
              </a:rPr>
              <a:t>consists</a:t>
            </a:r>
            <a:r>
              <a:rPr lang="fr-FR" sz="4000" dirty="0">
                <a:solidFill>
                  <a:schemeClr val="tx1"/>
                </a:solidFill>
              </a:rPr>
              <a:t> in </a:t>
            </a:r>
            <a:r>
              <a:rPr lang="fr-FR" sz="4000" dirty="0" err="1">
                <a:solidFill>
                  <a:schemeClr val="tx1"/>
                </a:solidFill>
              </a:rPr>
              <a:t>replacing</a:t>
            </a:r>
            <a:r>
              <a:rPr lang="fr-FR" sz="4000" dirty="0">
                <a:solidFill>
                  <a:schemeClr val="tx1"/>
                </a:solidFill>
              </a:rPr>
              <a:t> male hormones </a:t>
            </a:r>
            <a:br>
              <a:rPr lang="fr-FR" sz="4000" dirty="0">
                <a:solidFill>
                  <a:schemeClr val="tx1"/>
                </a:solidFill>
              </a:rPr>
            </a:br>
            <a:r>
              <a:rPr lang="fr-FR" sz="5400" dirty="0" err="1">
                <a:solidFill>
                  <a:schemeClr val="tx1"/>
                </a:solidFill>
              </a:rPr>
              <a:t>with</a:t>
            </a:r>
            <a:r>
              <a:rPr lang="fr-FR" sz="5400" dirty="0">
                <a:solidFill>
                  <a:schemeClr val="tx1"/>
                </a:solidFill>
              </a:rPr>
              <a:t> </a:t>
            </a:r>
            <a:r>
              <a:rPr lang="fr-FR" sz="5400" dirty="0" err="1">
                <a:solidFill>
                  <a:srgbClr val="FFFF00"/>
                </a:solidFill>
              </a:rPr>
              <a:t>Mesterolone</a:t>
            </a:r>
            <a:br>
              <a:rPr lang="fr-FR" sz="3100" dirty="0">
                <a:solidFill>
                  <a:srgbClr val="FFFF00"/>
                </a:solidFill>
              </a:rPr>
            </a:br>
            <a:br>
              <a:rPr lang="fr-FR" sz="2800" dirty="0"/>
            </a:br>
            <a:br>
              <a:rPr lang="es-ES" dirty="0">
                <a:solidFill>
                  <a:srgbClr val="FFC000"/>
                </a:solidFill>
              </a:rPr>
            </a:br>
            <a:endParaRPr lang="es-ES" dirty="0">
              <a:solidFill>
                <a:srgbClr val="FFC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556792"/>
            <a:ext cx="12192000" cy="1828800"/>
          </a:xfrm>
        </p:spPr>
        <p:txBody>
          <a:bodyPr>
            <a:normAutofit/>
          </a:bodyPr>
          <a:lstStyle/>
          <a:p>
            <a:pPr algn="ctr"/>
            <a:r>
              <a:rPr lang="es-ES" dirty="0">
                <a:solidFill>
                  <a:schemeClr val="tx1"/>
                </a:solidFill>
              </a:rPr>
              <a:t>MENOPAUSE</a:t>
            </a:r>
            <a:br>
              <a:rPr lang="es-ES" dirty="0">
                <a:solidFill>
                  <a:schemeClr val="tx1"/>
                </a:solidFill>
              </a:rPr>
            </a:br>
            <a:r>
              <a:rPr lang="es-ES" dirty="0">
                <a:solidFill>
                  <a:schemeClr val="tx1"/>
                </a:solidFill>
              </a:rPr>
              <a:t> IS NOT A DISEASE</a:t>
            </a:r>
          </a:p>
        </p:txBody>
      </p:sp>
      <p:sp>
        <p:nvSpPr>
          <p:cNvPr id="3" name="Sous-titre 2"/>
          <p:cNvSpPr>
            <a:spLocks noGrp="1"/>
          </p:cNvSpPr>
          <p:nvPr>
            <p:ph type="subTitle" idx="1"/>
          </p:nvPr>
        </p:nvSpPr>
        <p:spPr>
          <a:xfrm>
            <a:off x="2198790" y="4637970"/>
            <a:ext cx="7854696" cy="1752600"/>
          </a:xfrm>
        </p:spPr>
        <p:txBody>
          <a:bodyPr>
            <a:normAutofit/>
          </a:bodyPr>
          <a:lstStyle/>
          <a:p>
            <a:pPr algn="ctr"/>
            <a:r>
              <a:rPr lang="es-ES" sz="3600" dirty="0"/>
              <a:t>Georges </a:t>
            </a:r>
            <a:r>
              <a:rPr lang="es-ES" sz="3600" dirty="0" err="1"/>
              <a:t>Debled</a:t>
            </a:r>
            <a:r>
              <a:rPr lang="es-ES" sz="3600" dirty="0"/>
              <a:t>  MD</a:t>
            </a:r>
          </a:p>
        </p:txBody>
      </p:sp>
    </p:spTree>
    <p:extLst>
      <p:ext uri="{BB962C8B-B14F-4D97-AF65-F5344CB8AC3E}">
        <p14:creationId xmlns:p14="http://schemas.microsoft.com/office/powerpoint/2010/main" val="229083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684" y="-315416"/>
            <a:ext cx="12264008" cy="5949280"/>
          </a:xfrm>
        </p:spPr>
        <p:txBody>
          <a:bodyPr>
            <a:normAutofit/>
          </a:bodyPr>
          <a:lstStyle/>
          <a:p>
            <a:pPr algn="ctr"/>
            <a:r>
              <a:rPr lang="es-ES" sz="2800" dirty="0">
                <a:solidFill>
                  <a:schemeClr val="tx1"/>
                </a:solidFill>
              </a:rPr>
              <a:t>Mesterolone has the </a:t>
            </a:r>
            <a:r>
              <a:rPr lang="es-ES" sz="2800" dirty="0" err="1">
                <a:solidFill>
                  <a:schemeClr val="tx1"/>
                </a:solidFill>
              </a:rPr>
              <a:t>Properties</a:t>
            </a:r>
            <a:r>
              <a:rPr lang="es-ES" sz="2800" dirty="0">
                <a:solidFill>
                  <a:schemeClr val="tx1"/>
                </a:solidFill>
              </a:rPr>
              <a:t> of Testosterone and Dihydrotestosterone</a:t>
            </a:r>
            <a:br>
              <a:rPr lang="es-ES" sz="2800" dirty="0">
                <a:solidFill>
                  <a:schemeClr val="tx1"/>
                </a:solidFill>
              </a:rPr>
            </a:br>
            <a:r>
              <a:rPr lang="es-ES" sz="2800" dirty="0">
                <a:solidFill>
                  <a:schemeClr val="tx1"/>
                </a:solidFill>
              </a:rPr>
              <a:t>For </a:t>
            </a:r>
            <a:r>
              <a:rPr lang="es-ES" sz="2800" dirty="0" err="1">
                <a:solidFill>
                  <a:schemeClr val="tx1"/>
                </a:solidFill>
              </a:rPr>
              <a:t>technical</a:t>
            </a:r>
            <a:r>
              <a:rPr lang="es-ES" sz="2800" dirty="0">
                <a:solidFill>
                  <a:schemeClr val="tx1"/>
                </a:solidFill>
              </a:rPr>
              <a:t> </a:t>
            </a:r>
            <a:r>
              <a:rPr lang="es-ES" sz="2800" dirty="0" err="1">
                <a:solidFill>
                  <a:schemeClr val="tx1"/>
                </a:solidFill>
              </a:rPr>
              <a:t>reasons</a:t>
            </a:r>
            <a:r>
              <a:rPr lang="es-ES" sz="2800" dirty="0">
                <a:solidFill>
                  <a:schemeClr val="tx1"/>
                </a:solidFill>
              </a:rPr>
              <a:t> Testosterone ( </a:t>
            </a:r>
            <a:r>
              <a:rPr lang="es-ES" sz="2800" dirty="0" err="1">
                <a:solidFill>
                  <a:schemeClr val="tx1"/>
                </a:solidFill>
              </a:rPr>
              <a:t>pills</a:t>
            </a:r>
            <a:r>
              <a:rPr lang="es-ES" sz="2800" dirty="0">
                <a:solidFill>
                  <a:schemeClr val="tx1"/>
                </a:solidFill>
              </a:rPr>
              <a:t>, </a:t>
            </a:r>
            <a:r>
              <a:rPr lang="es-ES" sz="2800" dirty="0" err="1">
                <a:solidFill>
                  <a:schemeClr val="tx1"/>
                </a:solidFill>
              </a:rPr>
              <a:t>pellets,injections</a:t>
            </a:r>
            <a:r>
              <a:rPr lang="es-ES" sz="2800" dirty="0">
                <a:solidFill>
                  <a:schemeClr val="tx1"/>
                </a:solidFill>
              </a:rPr>
              <a:t>) use </a:t>
            </a:r>
            <a:r>
              <a:rPr lang="es-ES" sz="2800" dirty="0" err="1">
                <a:solidFill>
                  <a:schemeClr val="tx1"/>
                </a:solidFill>
              </a:rPr>
              <a:t>is</a:t>
            </a:r>
            <a:br>
              <a:rPr lang="es-ES" sz="2800" dirty="0">
                <a:solidFill>
                  <a:schemeClr val="tx1"/>
                </a:solidFill>
              </a:rPr>
            </a:br>
            <a:r>
              <a:rPr lang="es-ES" sz="2800" dirty="0" err="1">
                <a:solidFill>
                  <a:schemeClr val="tx1"/>
                </a:solidFill>
              </a:rPr>
              <a:t>contraindicated</a:t>
            </a:r>
            <a:br>
              <a:rPr lang="es-ES" sz="2800" dirty="0">
                <a:solidFill>
                  <a:schemeClr val="tx1"/>
                </a:solidFill>
              </a:rPr>
            </a:br>
            <a:r>
              <a:rPr lang="es-ES" sz="2800" dirty="0">
                <a:solidFill>
                  <a:schemeClr val="tx1"/>
                </a:solidFill>
              </a:rPr>
              <a:t>Mesterolone transformes in a natural hormone : Dihydrotestosterone</a:t>
            </a:r>
            <a:br>
              <a:rPr lang="es-ES" sz="2800" dirty="0">
                <a:solidFill>
                  <a:schemeClr val="tx1"/>
                </a:solidFill>
              </a:rPr>
            </a:br>
            <a:br>
              <a:rPr lang="es-ES" sz="2800" dirty="0">
                <a:solidFill>
                  <a:schemeClr val="tx1"/>
                </a:solidFill>
              </a:rPr>
            </a:br>
            <a:br>
              <a:rPr lang="es-ES" sz="2800" dirty="0">
                <a:solidFill>
                  <a:schemeClr val="tx1"/>
                </a:solidFill>
              </a:rPr>
            </a:br>
            <a:br>
              <a:rPr lang="es-ES" sz="2800" dirty="0">
                <a:solidFill>
                  <a:schemeClr val="tx1"/>
                </a:solidFill>
              </a:rPr>
            </a:br>
            <a:br>
              <a:rPr lang="fr-FR" sz="3100" dirty="0">
                <a:solidFill>
                  <a:srgbClr val="FFFF00"/>
                </a:solidFill>
              </a:rPr>
            </a:br>
            <a:br>
              <a:rPr lang="fr-FR" sz="2800" dirty="0"/>
            </a:br>
            <a:br>
              <a:rPr lang="es-ES" dirty="0">
                <a:solidFill>
                  <a:srgbClr val="FFC000"/>
                </a:solidFill>
              </a:rPr>
            </a:br>
            <a:endParaRPr lang="es-ES" dirty="0">
              <a:solidFill>
                <a:srgbClr val="FFC000"/>
              </a:solidFill>
            </a:endParaRPr>
          </a:p>
        </p:txBody>
      </p:sp>
      <p:pic>
        <p:nvPicPr>
          <p:cNvPr id="3" name="Imagen 2">
            <a:extLst>
              <a:ext uri="{FF2B5EF4-FFF2-40B4-BE49-F238E27FC236}">
                <a16:creationId xmlns:a16="http://schemas.microsoft.com/office/drawing/2014/main" id="{B71B5D72-610A-FF72-5141-42C4B182883D}"/>
              </a:ext>
            </a:extLst>
          </p:cNvPr>
          <p:cNvPicPr>
            <a:picLocks noChangeAspect="1"/>
          </p:cNvPicPr>
          <p:nvPr/>
        </p:nvPicPr>
        <p:blipFill>
          <a:blip r:embed="rId3"/>
          <a:stretch>
            <a:fillRect/>
          </a:stretch>
        </p:blipFill>
        <p:spPr>
          <a:xfrm>
            <a:off x="4079776" y="1916832"/>
            <a:ext cx="3688629" cy="1875312"/>
          </a:xfrm>
          <a:prstGeom prst="rect">
            <a:avLst/>
          </a:prstGeom>
        </p:spPr>
      </p:pic>
      <p:sp>
        <p:nvSpPr>
          <p:cNvPr id="5" name="CuadroTexto 4">
            <a:extLst>
              <a:ext uri="{FF2B5EF4-FFF2-40B4-BE49-F238E27FC236}">
                <a16:creationId xmlns:a16="http://schemas.microsoft.com/office/drawing/2014/main" id="{D74E5424-50E1-D6CB-5796-8BC0C01FC11E}"/>
              </a:ext>
            </a:extLst>
          </p:cNvPr>
          <p:cNvSpPr txBox="1"/>
          <p:nvPr/>
        </p:nvSpPr>
        <p:spPr>
          <a:xfrm>
            <a:off x="47328" y="4347836"/>
            <a:ext cx="12144672" cy="2308324"/>
          </a:xfrm>
          <a:prstGeom prst="rect">
            <a:avLst/>
          </a:prstGeom>
          <a:noFill/>
        </p:spPr>
        <p:txBody>
          <a:bodyPr wrap="square">
            <a:spAutoFit/>
          </a:bodyPr>
          <a:lstStyle/>
          <a:p>
            <a:r>
              <a:rPr lang="fr-FR" dirty="0">
                <a:latin typeface="+mj-lt"/>
              </a:rPr>
              <a:t>1.DEBLED G. Mesterolone </a:t>
            </a:r>
            <a:r>
              <a:rPr lang="fr-FR" dirty="0" err="1">
                <a:latin typeface="+mj-lt"/>
              </a:rPr>
              <a:t>pharmaceutical</a:t>
            </a:r>
            <a:r>
              <a:rPr lang="fr-FR" dirty="0">
                <a:latin typeface="+mj-lt"/>
              </a:rPr>
              <a:t> composition for </a:t>
            </a:r>
            <a:r>
              <a:rPr lang="fr-FR" dirty="0" err="1">
                <a:latin typeface="+mj-lt"/>
              </a:rPr>
              <a:t>dihydrotestosterone</a:t>
            </a:r>
            <a:r>
              <a:rPr lang="fr-FR" dirty="0">
                <a:latin typeface="+mj-lt"/>
              </a:rPr>
              <a:t> </a:t>
            </a:r>
            <a:r>
              <a:rPr lang="fr-FR" dirty="0" err="1">
                <a:latin typeface="+mj-lt"/>
              </a:rPr>
              <a:t>deficiencies</a:t>
            </a:r>
            <a:r>
              <a:rPr lang="fr-FR" dirty="0">
                <a:latin typeface="+mj-lt"/>
              </a:rPr>
              <a:t> in the </a:t>
            </a:r>
            <a:r>
              <a:rPr lang="fr-FR" dirty="0" err="1">
                <a:latin typeface="+mj-lt"/>
              </a:rPr>
              <a:t>woman</a:t>
            </a:r>
            <a:r>
              <a:rPr lang="fr-FR" dirty="0">
                <a:latin typeface="+mj-lt"/>
              </a:rPr>
              <a:t>. EPO. Application No Patent No 121/6851.9 - 1466/268/215 European Patent Bulletin 18/48 of 28.11.18.</a:t>
            </a:r>
          </a:p>
          <a:p>
            <a:pPr marL="342900" indent="-342900">
              <a:buAutoNum type="arabicPeriod"/>
            </a:pPr>
            <a:endParaRPr lang="fr-FR" dirty="0">
              <a:latin typeface="+mj-lt"/>
            </a:endParaRPr>
          </a:p>
          <a:p>
            <a:r>
              <a:rPr lang="fr-FR" dirty="0">
                <a:latin typeface="+mj-lt"/>
              </a:rPr>
              <a:t>2. DEBLED G. </a:t>
            </a:r>
            <a:r>
              <a:rPr lang="fr-FR" dirty="0" err="1">
                <a:latin typeface="+mj-lt"/>
              </a:rPr>
              <a:t>Steroid</a:t>
            </a:r>
            <a:r>
              <a:rPr lang="fr-FR" dirty="0">
                <a:latin typeface="+mj-lt"/>
              </a:rPr>
              <a:t> hormone for the </a:t>
            </a:r>
            <a:r>
              <a:rPr lang="fr-FR" dirty="0" err="1">
                <a:latin typeface="+mj-lt"/>
              </a:rPr>
              <a:t>prevention</a:t>
            </a:r>
            <a:r>
              <a:rPr lang="fr-FR" dirty="0">
                <a:latin typeface="+mj-lt"/>
              </a:rPr>
              <a:t> of </a:t>
            </a:r>
            <a:r>
              <a:rPr lang="fr-FR" dirty="0" err="1">
                <a:latin typeface="+mj-lt"/>
              </a:rPr>
              <a:t>diseases</a:t>
            </a:r>
            <a:r>
              <a:rPr lang="fr-FR" dirty="0">
                <a:latin typeface="+mj-lt"/>
              </a:rPr>
              <a:t> </a:t>
            </a:r>
            <a:r>
              <a:rPr lang="fr-FR" dirty="0" err="1">
                <a:latin typeface="+mj-lt"/>
              </a:rPr>
              <a:t>associated</a:t>
            </a:r>
            <a:r>
              <a:rPr lang="fr-FR" dirty="0">
                <a:latin typeface="+mj-lt"/>
              </a:rPr>
              <a:t> </a:t>
            </a:r>
            <a:r>
              <a:rPr lang="fr-FR" dirty="0" err="1">
                <a:latin typeface="+mj-lt"/>
              </a:rPr>
              <a:t>with</a:t>
            </a:r>
            <a:r>
              <a:rPr lang="fr-FR" dirty="0">
                <a:latin typeface="+mj-lt"/>
              </a:rPr>
              <a:t> </a:t>
            </a:r>
            <a:r>
              <a:rPr lang="fr-FR" dirty="0" err="1">
                <a:latin typeface="+mj-lt"/>
              </a:rPr>
              <a:t>aging</a:t>
            </a:r>
            <a:r>
              <a:rPr lang="fr-FR" dirty="0">
                <a:latin typeface="+mj-lt"/>
              </a:rPr>
              <a:t>. OPRI (Office belge de la propriété intellectuelle): 100072468. Nº 2019/5905. 13 décembre 2019.</a:t>
            </a:r>
          </a:p>
          <a:p>
            <a:endParaRPr lang="fr-FR" dirty="0">
              <a:latin typeface="+mj-lt"/>
            </a:endParaRPr>
          </a:p>
          <a:p>
            <a:r>
              <a:rPr lang="es-ES" dirty="0">
                <a:latin typeface="+mj-lt"/>
              </a:rPr>
              <a:t>3.DEBLED G. Curso: La enfermedad androgénica de la andropausia y de la menopausia. SEMAL. III Congreso Intercontinental de Medicina Antienvejecimiento. Hotel Hilton. Panamá 17 de marzo 2022. (semal.org)</a:t>
            </a:r>
            <a:endParaRPr lang="fr-FR" dirty="0">
              <a:latin typeface="+mj-lt"/>
            </a:endParaRPr>
          </a:p>
        </p:txBody>
      </p:sp>
    </p:spTree>
    <p:extLst>
      <p:ext uri="{BB962C8B-B14F-4D97-AF65-F5344CB8AC3E}">
        <p14:creationId xmlns:p14="http://schemas.microsoft.com/office/powerpoint/2010/main" val="2705229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6165304"/>
          </a:xfrm>
        </p:spPr>
        <p:txBody>
          <a:bodyPr>
            <a:normAutofit/>
          </a:bodyPr>
          <a:lstStyle/>
          <a:p>
            <a:pPr algn="ctr"/>
            <a:r>
              <a:rPr lang="es-ES" sz="5300" dirty="0">
                <a:solidFill>
                  <a:schemeClr val="tx1"/>
                </a:solidFill>
              </a:rPr>
              <a:t>For more </a:t>
            </a:r>
            <a:r>
              <a:rPr lang="es-ES" sz="5300" dirty="0" err="1">
                <a:solidFill>
                  <a:schemeClr val="tx1"/>
                </a:solidFill>
              </a:rPr>
              <a:t>details</a:t>
            </a:r>
            <a:r>
              <a:rPr lang="es-ES" sz="5300" dirty="0">
                <a:solidFill>
                  <a:schemeClr val="tx1"/>
                </a:solidFill>
              </a:rPr>
              <a:t>:</a:t>
            </a:r>
            <a:br>
              <a:rPr lang="es-ES" sz="5300" dirty="0">
                <a:solidFill>
                  <a:schemeClr val="tx1"/>
                </a:solidFill>
              </a:rPr>
            </a:br>
            <a:br>
              <a:rPr lang="es-ES" sz="5300" dirty="0">
                <a:solidFill>
                  <a:schemeClr val="tx1"/>
                </a:solidFill>
              </a:rPr>
            </a:br>
            <a:r>
              <a:rPr lang="es-ES" sz="6000" u="sng" dirty="0">
                <a:solidFill>
                  <a:schemeClr val="tx1"/>
                </a:solidFill>
              </a:rPr>
              <a:t>hmsworld.net/ageless-woman.htm</a:t>
            </a:r>
            <a:br>
              <a:rPr lang="es-ES" sz="6000" u="sng" dirty="0">
                <a:solidFill>
                  <a:schemeClr val="tx1"/>
                </a:solidFill>
              </a:rPr>
            </a:br>
            <a:br>
              <a:rPr lang="es-ES" dirty="0">
                <a:solidFill>
                  <a:schemeClr val="tx1"/>
                </a:solidFill>
              </a:rPr>
            </a:br>
            <a:br>
              <a:rPr lang="es-ES" dirty="0">
                <a:solidFill>
                  <a:srgbClr val="FFC000"/>
                </a:solidFill>
              </a:rPr>
            </a:br>
            <a:endParaRPr lang="es-ES" dirty="0">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40" y="2420888"/>
            <a:ext cx="12184759" cy="1828800"/>
          </a:xfrm>
        </p:spPr>
        <p:txBody>
          <a:bodyPr>
            <a:noAutofit/>
          </a:bodyPr>
          <a:lstStyle/>
          <a:p>
            <a:pPr algn="ctr"/>
            <a:r>
              <a:rPr lang="es-ES" sz="6000" dirty="0">
                <a:solidFill>
                  <a:schemeClr val="tx1"/>
                </a:solidFill>
              </a:rPr>
              <a:t>The </a:t>
            </a:r>
            <a:r>
              <a:rPr lang="es-ES" sz="6000" dirty="0" err="1">
                <a:solidFill>
                  <a:schemeClr val="tx1"/>
                </a:solidFill>
              </a:rPr>
              <a:t>word</a:t>
            </a:r>
            <a:r>
              <a:rPr lang="es-ES" sz="6000" dirty="0">
                <a:solidFill>
                  <a:schemeClr val="tx1"/>
                </a:solidFill>
              </a:rPr>
              <a:t> “</a:t>
            </a:r>
            <a:r>
              <a:rPr lang="es-ES" sz="6000" dirty="0" err="1">
                <a:solidFill>
                  <a:schemeClr val="tx1"/>
                </a:solidFill>
              </a:rPr>
              <a:t>menopause</a:t>
            </a:r>
            <a:r>
              <a:rPr lang="es-ES" sz="6000" dirty="0">
                <a:solidFill>
                  <a:schemeClr val="tx1"/>
                </a:solidFill>
              </a:rPr>
              <a:t>”</a:t>
            </a:r>
            <a:br>
              <a:rPr lang="es-ES" sz="6000" dirty="0">
                <a:solidFill>
                  <a:schemeClr val="tx1"/>
                </a:solidFill>
              </a:rPr>
            </a:br>
            <a:r>
              <a:rPr lang="es-ES" sz="6000" dirty="0" err="1">
                <a:solidFill>
                  <a:schemeClr val="tx1"/>
                </a:solidFill>
              </a:rPr>
              <a:t>means</a:t>
            </a:r>
            <a:r>
              <a:rPr lang="es-ES" sz="6000" dirty="0">
                <a:solidFill>
                  <a:schemeClr val="tx1"/>
                </a:solidFill>
              </a:rPr>
              <a:t> “</a:t>
            </a:r>
            <a:r>
              <a:rPr lang="es-ES" sz="6000" dirty="0" err="1">
                <a:solidFill>
                  <a:schemeClr val="tx1"/>
                </a:solidFill>
              </a:rPr>
              <a:t>the</a:t>
            </a:r>
            <a:r>
              <a:rPr lang="es-ES" sz="6000" dirty="0">
                <a:solidFill>
                  <a:schemeClr val="tx1"/>
                </a:solidFill>
              </a:rPr>
              <a:t> </a:t>
            </a:r>
            <a:r>
              <a:rPr lang="es-ES" sz="6000" dirty="0" err="1">
                <a:solidFill>
                  <a:schemeClr val="tx1"/>
                </a:solidFill>
              </a:rPr>
              <a:t>end</a:t>
            </a:r>
            <a:r>
              <a:rPr lang="es-ES" sz="6000" dirty="0">
                <a:solidFill>
                  <a:schemeClr val="tx1"/>
                </a:solidFill>
              </a:rPr>
              <a:t> of </a:t>
            </a:r>
            <a:r>
              <a:rPr lang="es-ES" sz="6000" dirty="0" err="1">
                <a:solidFill>
                  <a:schemeClr val="tx1"/>
                </a:solidFill>
              </a:rPr>
              <a:t>menstruation</a:t>
            </a:r>
            <a:r>
              <a:rPr lang="es-ES" sz="6000" dirty="0">
                <a:solidFill>
                  <a:schemeClr val="tx1"/>
                </a:solidFill>
              </a:rPr>
              <a:t>”.</a:t>
            </a:r>
            <a:br>
              <a:rPr lang="es-ES" sz="6000" dirty="0">
                <a:solidFill>
                  <a:schemeClr val="tx1"/>
                </a:solidFill>
              </a:rPr>
            </a:br>
            <a:r>
              <a:rPr lang="es-ES" sz="6000" dirty="0">
                <a:solidFill>
                  <a:schemeClr val="tx1"/>
                </a:solidFill>
              </a:rPr>
              <a:t>It </a:t>
            </a:r>
            <a:r>
              <a:rPr lang="es-ES" sz="6000" dirty="0" err="1">
                <a:solidFill>
                  <a:schemeClr val="tx1"/>
                </a:solidFill>
              </a:rPr>
              <a:t>is</a:t>
            </a:r>
            <a:r>
              <a:rPr lang="es-ES" sz="6000" dirty="0">
                <a:solidFill>
                  <a:schemeClr val="tx1"/>
                </a:solidFill>
              </a:rPr>
              <a:t> </a:t>
            </a:r>
            <a:r>
              <a:rPr lang="es-ES" sz="6000" dirty="0" err="1">
                <a:solidFill>
                  <a:schemeClr val="tx1"/>
                </a:solidFill>
              </a:rPr>
              <a:t>not</a:t>
            </a:r>
            <a:r>
              <a:rPr lang="es-ES" sz="6000" dirty="0">
                <a:solidFill>
                  <a:schemeClr val="tx1"/>
                </a:solidFill>
              </a:rPr>
              <a:t> a </a:t>
            </a:r>
            <a:r>
              <a:rPr lang="es-ES" sz="6000" dirty="0" err="1">
                <a:solidFill>
                  <a:schemeClr val="tx1"/>
                </a:solidFill>
              </a:rPr>
              <a:t>disease</a:t>
            </a:r>
            <a:r>
              <a:rPr lang="es-ES" sz="6000" dirty="0">
                <a:solidFill>
                  <a:schemeClr val="tx1"/>
                </a:solidFill>
              </a:rPr>
              <a:t> </a:t>
            </a:r>
            <a:r>
              <a:rPr lang="es-ES" sz="6000" dirty="0" err="1">
                <a:solidFill>
                  <a:schemeClr val="tx1"/>
                </a:solidFill>
              </a:rPr>
              <a:t>but</a:t>
            </a:r>
            <a:r>
              <a:rPr lang="es-ES" sz="6000" dirty="0">
                <a:solidFill>
                  <a:schemeClr val="tx1"/>
                </a:solidFill>
              </a:rPr>
              <a:t> a </a:t>
            </a:r>
            <a:r>
              <a:rPr lang="es-ES" sz="6000" dirty="0" err="1">
                <a:solidFill>
                  <a:schemeClr val="tx1"/>
                </a:solidFill>
              </a:rPr>
              <a:t>condition</a:t>
            </a:r>
            <a:r>
              <a:rPr lang="es-ES" sz="6000" b="0" dirty="0">
                <a:solidFill>
                  <a:schemeClr val="tx1"/>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7803"/>
            <a:ext cx="12192000" cy="4781128"/>
          </a:xfrm>
        </p:spPr>
        <p:txBody>
          <a:bodyPr>
            <a:normAutofit/>
          </a:bodyPr>
          <a:lstStyle/>
          <a:p>
            <a:pPr algn="ctr"/>
            <a:r>
              <a:rPr lang="es-ES" dirty="0" err="1">
                <a:solidFill>
                  <a:schemeClr val="tx1"/>
                </a:solidFill>
              </a:rPr>
              <a:t>Many</a:t>
            </a:r>
            <a:r>
              <a:rPr lang="es-ES" dirty="0">
                <a:solidFill>
                  <a:schemeClr val="tx1"/>
                </a:solidFill>
              </a:rPr>
              <a:t> </a:t>
            </a:r>
            <a:r>
              <a:rPr lang="es-ES" dirty="0" err="1">
                <a:solidFill>
                  <a:schemeClr val="tx1"/>
                </a:solidFill>
              </a:rPr>
              <a:t>disorders</a:t>
            </a:r>
            <a:r>
              <a:rPr lang="es-ES" dirty="0">
                <a:solidFill>
                  <a:schemeClr val="tx1"/>
                </a:solidFill>
              </a:rPr>
              <a:t> of “</a:t>
            </a:r>
            <a:r>
              <a:rPr lang="es-ES" dirty="0" err="1">
                <a:solidFill>
                  <a:schemeClr val="tx1"/>
                </a:solidFill>
              </a:rPr>
              <a:t>menopause</a:t>
            </a:r>
            <a:r>
              <a:rPr lang="es-ES" dirty="0">
                <a:solidFill>
                  <a:schemeClr val="tx1"/>
                </a:solidFill>
              </a:rPr>
              <a:t>”</a:t>
            </a:r>
            <a:br>
              <a:rPr lang="es-ES" dirty="0">
                <a:solidFill>
                  <a:schemeClr val="tx1"/>
                </a:solidFill>
              </a:rPr>
            </a:br>
            <a:r>
              <a:rPr lang="es-ES" dirty="0">
                <a:solidFill>
                  <a:schemeClr val="tx1"/>
                </a:solidFill>
              </a:rPr>
              <a:t> </a:t>
            </a:r>
            <a:r>
              <a:rPr lang="es-ES" dirty="0" err="1">
                <a:solidFill>
                  <a:schemeClr val="tx1"/>
                </a:solidFill>
              </a:rPr>
              <a:t>result</a:t>
            </a:r>
            <a:r>
              <a:rPr lang="es-ES" dirty="0">
                <a:solidFill>
                  <a:schemeClr val="tx1"/>
                </a:solidFill>
              </a:rPr>
              <a:t> of a </a:t>
            </a:r>
            <a:r>
              <a:rPr lang="es-ES" dirty="0" err="1">
                <a:solidFill>
                  <a:schemeClr val="tx1"/>
                </a:solidFill>
              </a:rPr>
              <a:t>disease</a:t>
            </a:r>
            <a:r>
              <a:rPr lang="es-ES" dirty="0">
                <a:solidFill>
                  <a:schemeClr val="tx1"/>
                </a:solidFill>
              </a:rPr>
              <a:t> :</a:t>
            </a:r>
            <a:br>
              <a:rPr lang="es-ES" dirty="0">
                <a:solidFill>
                  <a:schemeClr val="tx1"/>
                </a:solidFill>
              </a:rPr>
            </a:br>
            <a:br>
              <a:rPr lang="es-ES" dirty="0">
                <a:solidFill>
                  <a:schemeClr val="tx1"/>
                </a:solidFill>
              </a:rPr>
            </a:br>
            <a:r>
              <a:rPr lang="es-ES" dirty="0" err="1">
                <a:solidFill>
                  <a:schemeClr val="tx1"/>
                </a:solidFill>
              </a:rPr>
              <a:t>The</a:t>
            </a:r>
            <a:r>
              <a:rPr lang="es-ES" dirty="0">
                <a:solidFill>
                  <a:schemeClr val="tx1"/>
                </a:solidFill>
              </a:rPr>
              <a:t> </a:t>
            </a:r>
            <a:r>
              <a:rPr lang="es-ES" dirty="0" err="1">
                <a:solidFill>
                  <a:schemeClr val="tx1"/>
                </a:solidFill>
              </a:rPr>
              <a:t>Androgenic</a:t>
            </a:r>
            <a:r>
              <a:rPr lang="es-ES" dirty="0">
                <a:solidFill>
                  <a:schemeClr val="tx1"/>
                </a:solidFill>
              </a:rPr>
              <a:t> </a:t>
            </a:r>
            <a:r>
              <a:rPr lang="es-ES" dirty="0" err="1">
                <a:solidFill>
                  <a:schemeClr val="tx1"/>
                </a:solidFill>
              </a:rPr>
              <a:t>Disease</a:t>
            </a:r>
            <a:r>
              <a:rPr lang="es-ES" dirty="0">
                <a:solidFill>
                  <a:schemeClr val="tx1"/>
                </a:solidFill>
              </a:rPr>
              <a:t> of </a:t>
            </a:r>
            <a:r>
              <a:rPr lang="es-ES" dirty="0" err="1">
                <a:solidFill>
                  <a:schemeClr val="tx1"/>
                </a:solidFill>
              </a:rPr>
              <a:t>Menopause</a:t>
            </a:r>
            <a:endParaRPr lang="es-ES"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16632"/>
            <a:ext cx="12192000" cy="6273988"/>
          </a:xfrm>
        </p:spPr>
        <p:txBody>
          <a:bodyPr>
            <a:noAutofit/>
          </a:bodyPr>
          <a:lstStyle/>
          <a:p>
            <a:pPr algn="ctr"/>
            <a:r>
              <a:rPr lang="en-US" sz="5400" dirty="0">
                <a:solidFill>
                  <a:schemeClr val="tx1"/>
                </a:solidFill>
              </a:rPr>
              <a:t>Every healthy woman secretes every day during her menstrual cycle:</a:t>
            </a:r>
            <a:br>
              <a:rPr lang="en-US" sz="5400" dirty="0">
                <a:solidFill>
                  <a:schemeClr val="tx1"/>
                </a:solidFill>
              </a:rPr>
            </a:br>
            <a:br>
              <a:rPr lang="en-US" sz="5400" dirty="0">
                <a:solidFill>
                  <a:schemeClr val="tx1"/>
                </a:solidFill>
              </a:rPr>
            </a:br>
            <a:r>
              <a:rPr lang="en-US" sz="5400" dirty="0">
                <a:solidFill>
                  <a:schemeClr val="tx1"/>
                </a:solidFill>
              </a:rPr>
              <a:t>1. Estradiol</a:t>
            </a:r>
            <a:br>
              <a:rPr lang="en-US" sz="5400" dirty="0">
                <a:solidFill>
                  <a:schemeClr val="tx1"/>
                </a:solidFill>
              </a:rPr>
            </a:br>
            <a:r>
              <a:rPr lang="en-US" sz="5400" dirty="0">
                <a:solidFill>
                  <a:schemeClr val="tx1"/>
                </a:solidFill>
              </a:rPr>
              <a:t>2. Progesterone</a:t>
            </a:r>
            <a:br>
              <a:rPr lang="en-US" sz="5400" dirty="0">
                <a:solidFill>
                  <a:schemeClr val="tx1"/>
                </a:solidFill>
              </a:rPr>
            </a:br>
            <a:r>
              <a:rPr lang="en-US" sz="5400" dirty="0">
                <a:solidFill>
                  <a:schemeClr val="tx1"/>
                </a:solidFill>
              </a:rPr>
              <a:t>3. Testosterone</a:t>
            </a:r>
            <a:br>
              <a:rPr lang="es-ES" sz="4800" dirty="0">
                <a:solidFill>
                  <a:schemeClr val="tx1"/>
                </a:solidFill>
              </a:rPr>
            </a:br>
            <a:endParaRPr lang="es-ES" sz="48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6688" y="4561820"/>
            <a:ext cx="12288688" cy="1828800"/>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lang="es-ES" sz="6000" dirty="0" err="1">
                <a:solidFill>
                  <a:schemeClr val="tx1"/>
                </a:solidFill>
              </a:rPr>
              <a:t>Before</a:t>
            </a:r>
            <a:r>
              <a:rPr lang="es-ES" sz="6000" dirty="0">
                <a:solidFill>
                  <a:schemeClr val="tx1"/>
                </a:solidFill>
              </a:rPr>
              <a:t> </a:t>
            </a:r>
            <a:r>
              <a:rPr lang="es-ES" sz="6000" dirty="0" err="1">
                <a:solidFill>
                  <a:schemeClr val="tx1"/>
                </a:solidFill>
              </a:rPr>
              <a:t>menopause</a:t>
            </a:r>
            <a:r>
              <a:rPr lang="es-ES" sz="6000" dirty="0">
                <a:solidFill>
                  <a:schemeClr val="tx1"/>
                </a:solidFill>
              </a:rPr>
              <a:t> </a:t>
            </a:r>
            <a:r>
              <a:rPr lang="es-ES" sz="6000" dirty="0" err="1">
                <a:solidFill>
                  <a:schemeClr val="tx1"/>
                </a:solidFill>
              </a:rPr>
              <a:t>every</a:t>
            </a:r>
            <a:r>
              <a:rPr lang="es-ES" sz="6000" dirty="0">
                <a:solidFill>
                  <a:schemeClr val="tx1"/>
                </a:solidFill>
              </a:rPr>
              <a:t> </a:t>
            </a:r>
            <a:r>
              <a:rPr lang="es-ES" sz="6000" dirty="0" err="1">
                <a:solidFill>
                  <a:schemeClr val="tx1"/>
                </a:solidFill>
              </a:rPr>
              <a:t>woman</a:t>
            </a:r>
            <a:r>
              <a:rPr lang="es-ES" sz="6000" dirty="0">
                <a:solidFill>
                  <a:schemeClr val="tx1"/>
                </a:solidFill>
              </a:rPr>
              <a:t> secretes </a:t>
            </a:r>
            <a:r>
              <a:rPr lang="es-ES" sz="6000" dirty="0" err="1">
                <a:solidFill>
                  <a:schemeClr val="tx1"/>
                </a:solidFill>
              </a:rPr>
              <a:t>every</a:t>
            </a:r>
            <a:r>
              <a:rPr lang="es-ES" sz="6000" dirty="0">
                <a:solidFill>
                  <a:schemeClr val="tx1"/>
                </a:solidFill>
              </a:rPr>
              <a:t> </a:t>
            </a:r>
            <a:r>
              <a:rPr lang="es-ES" sz="6000" dirty="0" err="1">
                <a:solidFill>
                  <a:schemeClr val="tx1"/>
                </a:solidFill>
              </a:rPr>
              <a:t>day</a:t>
            </a:r>
            <a:r>
              <a:rPr lang="es-ES" sz="6000" dirty="0">
                <a:solidFill>
                  <a:schemeClr val="tx1"/>
                </a:solidFill>
              </a:rPr>
              <a:t> Estradiol</a:t>
            </a:r>
            <a:r>
              <a:rPr lang="es-MX" sz="6000" dirty="0">
                <a:solidFill>
                  <a:schemeClr val="tx1"/>
                </a:solidFill>
              </a:rPr>
              <a:t> </a:t>
            </a:r>
            <a:r>
              <a:rPr lang="es-ES" sz="6000" dirty="0">
                <a:solidFill>
                  <a:schemeClr val="tx1"/>
                </a:solidFill>
              </a:rPr>
              <a:t>and </a:t>
            </a:r>
            <a:r>
              <a:rPr lang="es-ES" sz="6000" dirty="0" err="1">
                <a:solidFill>
                  <a:schemeClr val="tx1"/>
                </a:solidFill>
              </a:rPr>
              <a:t>Progesterone</a:t>
            </a:r>
            <a:br>
              <a:rPr lang="es-ES" sz="6000" dirty="0">
                <a:solidFill>
                  <a:schemeClr val="tx1"/>
                </a:solidFill>
              </a:rPr>
            </a:br>
            <a:br>
              <a:rPr lang="es-ES" sz="6000" dirty="0">
                <a:solidFill>
                  <a:schemeClr val="tx1"/>
                </a:solidFill>
              </a:rPr>
            </a:br>
            <a:r>
              <a:rPr lang="es-ES" sz="6000" dirty="0">
                <a:solidFill>
                  <a:schemeClr val="tx1"/>
                </a:solidFill>
              </a:rPr>
              <a:t>to </a:t>
            </a:r>
            <a:r>
              <a:rPr lang="es-ES" sz="6000" dirty="0" err="1">
                <a:solidFill>
                  <a:schemeClr val="tx1"/>
                </a:solidFill>
              </a:rPr>
              <a:t>ensure</a:t>
            </a:r>
            <a:r>
              <a:rPr lang="es-ES" sz="6000" dirty="0">
                <a:solidFill>
                  <a:schemeClr val="tx1"/>
                </a:solidFill>
              </a:rPr>
              <a:t> </a:t>
            </a:r>
            <a:r>
              <a:rPr lang="es-ES" sz="6000" dirty="0" err="1">
                <a:solidFill>
                  <a:schemeClr val="tx1"/>
                </a:solidFill>
              </a:rPr>
              <a:t>the</a:t>
            </a:r>
            <a:r>
              <a:rPr lang="es-ES" sz="6000" dirty="0">
                <a:solidFill>
                  <a:schemeClr val="tx1"/>
                </a:solidFill>
              </a:rPr>
              <a:t> </a:t>
            </a:r>
            <a:r>
              <a:rPr lang="es-ES" sz="6000" dirty="0" err="1">
                <a:solidFill>
                  <a:schemeClr val="tx1"/>
                </a:solidFill>
              </a:rPr>
              <a:t>Ovule’s</a:t>
            </a:r>
            <a:r>
              <a:rPr lang="es-ES" sz="6000" dirty="0">
                <a:solidFill>
                  <a:schemeClr val="tx1"/>
                </a:solidFill>
              </a:rPr>
              <a:t> </a:t>
            </a:r>
            <a:r>
              <a:rPr lang="es-ES" sz="6000" dirty="0" err="1">
                <a:solidFill>
                  <a:schemeClr val="tx1"/>
                </a:solidFill>
              </a:rPr>
              <a:t>nidification</a:t>
            </a:r>
            <a:r>
              <a:rPr lang="es-ES" sz="6000" dirty="0">
                <a:solidFill>
                  <a:schemeClr val="tx1"/>
                </a:solidFill>
              </a:rPr>
              <a:t>  </a:t>
            </a:r>
            <a:br>
              <a:rPr lang="es-ES" sz="4800" dirty="0">
                <a:solidFill>
                  <a:schemeClr val="tx1"/>
                </a:solidFill>
              </a:rPr>
            </a:br>
            <a:br>
              <a:rPr lang="es-ES" sz="4800" dirty="0">
                <a:solidFill>
                  <a:schemeClr val="tx1"/>
                </a:solidFill>
              </a:rPr>
            </a:br>
            <a:endParaRPr lang="es-ES" sz="48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6688" y="0"/>
            <a:ext cx="12288688" cy="7305020"/>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lang="es-ES" sz="4800" dirty="0">
                <a:solidFill>
                  <a:schemeClr val="tx1"/>
                </a:solidFill>
              </a:rPr>
              <a:t>Before </a:t>
            </a:r>
            <a:r>
              <a:rPr lang="es-ES" sz="4800" dirty="0" err="1">
                <a:solidFill>
                  <a:schemeClr val="tx1"/>
                </a:solidFill>
              </a:rPr>
              <a:t>menopause</a:t>
            </a:r>
            <a:r>
              <a:rPr lang="es-ES" sz="4800" dirty="0">
                <a:solidFill>
                  <a:schemeClr val="tx1"/>
                </a:solidFill>
              </a:rPr>
              <a:t> </a:t>
            </a:r>
            <a:r>
              <a:rPr lang="es-ES" sz="4800" dirty="0" err="1">
                <a:solidFill>
                  <a:schemeClr val="tx1"/>
                </a:solidFill>
              </a:rPr>
              <a:t>every</a:t>
            </a:r>
            <a:r>
              <a:rPr lang="es-ES" sz="4800" dirty="0">
                <a:solidFill>
                  <a:schemeClr val="tx1"/>
                </a:solidFill>
              </a:rPr>
              <a:t> </a:t>
            </a:r>
            <a:r>
              <a:rPr lang="es-ES" sz="4800" dirty="0" err="1">
                <a:solidFill>
                  <a:schemeClr val="tx1"/>
                </a:solidFill>
              </a:rPr>
              <a:t>woman</a:t>
            </a:r>
            <a:r>
              <a:rPr lang="es-ES" sz="4800" dirty="0">
                <a:solidFill>
                  <a:schemeClr val="tx1"/>
                </a:solidFill>
              </a:rPr>
              <a:t> secretes </a:t>
            </a:r>
            <a:br>
              <a:rPr lang="es-ES" sz="4800" dirty="0">
                <a:solidFill>
                  <a:schemeClr val="tx1"/>
                </a:solidFill>
              </a:rPr>
            </a:br>
            <a:r>
              <a:rPr lang="es-ES" sz="4800" dirty="0" err="1">
                <a:solidFill>
                  <a:schemeClr val="tx1"/>
                </a:solidFill>
              </a:rPr>
              <a:t>every</a:t>
            </a:r>
            <a:r>
              <a:rPr lang="es-ES" sz="4800" dirty="0">
                <a:solidFill>
                  <a:schemeClr val="tx1"/>
                </a:solidFill>
              </a:rPr>
              <a:t> </a:t>
            </a:r>
            <a:r>
              <a:rPr lang="es-ES" sz="4800" dirty="0" err="1">
                <a:solidFill>
                  <a:schemeClr val="tx1"/>
                </a:solidFill>
              </a:rPr>
              <a:t>day</a:t>
            </a:r>
            <a:r>
              <a:rPr lang="es-ES" sz="4800" dirty="0">
                <a:solidFill>
                  <a:schemeClr val="tx1"/>
                </a:solidFill>
              </a:rPr>
              <a:t> </a:t>
            </a:r>
            <a:br>
              <a:rPr lang="es-ES" sz="4800" dirty="0">
                <a:solidFill>
                  <a:schemeClr val="tx1"/>
                </a:solidFill>
              </a:rPr>
            </a:br>
            <a:r>
              <a:rPr lang="es-ES" sz="4800" dirty="0">
                <a:solidFill>
                  <a:srgbClr val="FFFF00"/>
                </a:solidFill>
              </a:rPr>
              <a:t>more Testosterone </a:t>
            </a:r>
            <a:br>
              <a:rPr lang="es-ES" sz="4800" dirty="0">
                <a:solidFill>
                  <a:schemeClr val="tx1"/>
                </a:solidFill>
              </a:rPr>
            </a:br>
            <a:r>
              <a:rPr lang="es-ES" sz="4800" dirty="0" err="1">
                <a:solidFill>
                  <a:schemeClr val="tx1"/>
                </a:solidFill>
              </a:rPr>
              <a:t>than</a:t>
            </a:r>
            <a:r>
              <a:rPr lang="es-ES" sz="4800" dirty="0">
                <a:solidFill>
                  <a:schemeClr val="tx1"/>
                </a:solidFill>
              </a:rPr>
              <a:t> Estradiol</a:t>
            </a:r>
            <a:r>
              <a:rPr lang="es-MX" sz="4800" dirty="0">
                <a:solidFill>
                  <a:schemeClr val="tx1"/>
                </a:solidFill>
              </a:rPr>
              <a:t> </a:t>
            </a:r>
            <a:br>
              <a:rPr lang="es-ES" sz="4800">
                <a:solidFill>
                  <a:schemeClr val="tx1"/>
                </a:solidFill>
              </a:rPr>
            </a:br>
            <a:br>
              <a:rPr lang="es-ES" sz="4800" dirty="0">
                <a:solidFill>
                  <a:schemeClr val="tx1"/>
                </a:solidFill>
              </a:rPr>
            </a:br>
            <a:r>
              <a:rPr lang="es-ES" sz="4800" dirty="0">
                <a:solidFill>
                  <a:schemeClr val="tx1"/>
                </a:solidFill>
              </a:rPr>
              <a:t>to </a:t>
            </a:r>
            <a:r>
              <a:rPr lang="es-ES" sz="4800" dirty="0" err="1">
                <a:solidFill>
                  <a:schemeClr val="tx1"/>
                </a:solidFill>
              </a:rPr>
              <a:t>ensure</a:t>
            </a:r>
            <a:r>
              <a:rPr lang="es-ES" sz="4800" dirty="0">
                <a:solidFill>
                  <a:schemeClr val="tx1"/>
                </a:solidFill>
              </a:rPr>
              <a:t> the </a:t>
            </a:r>
            <a:r>
              <a:rPr lang="es-ES" sz="4800" dirty="0" err="1">
                <a:solidFill>
                  <a:schemeClr val="tx1"/>
                </a:solidFill>
              </a:rPr>
              <a:t>whole</a:t>
            </a:r>
            <a:r>
              <a:rPr lang="es-ES" sz="4800" dirty="0">
                <a:solidFill>
                  <a:schemeClr val="tx1"/>
                </a:solidFill>
              </a:rPr>
              <a:t> </a:t>
            </a:r>
            <a:r>
              <a:rPr lang="es-ES" sz="4800" dirty="0" err="1">
                <a:solidFill>
                  <a:schemeClr val="tx1"/>
                </a:solidFill>
              </a:rPr>
              <a:t>Body’s</a:t>
            </a:r>
            <a:r>
              <a:rPr lang="es-ES" sz="4800" dirty="0">
                <a:solidFill>
                  <a:schemeClr val="tx1"/>
                </a:solidFill>
              </a:rPr>
              <a:t> </a:t>
            </a:r>
            <a:r>
              <a:rPr lang="es-ES" sz="4800" dirty="0" err="1">
                <a:solidFill>
                  <a:schemeClr val="tx1"/>
                </a:solidFill>
              </a:rPr>
              <a:t>Maintenance</a:t>
            </a:r>
            <a:r>
              <a:rPr lang="es-ES" sz="4800" dirty="0">
                <a:solidFill>
                  <a:schemeClr val="tx1"/>
                </a:solidFill>
              </a:rPr>
              <a:t> of </a:t>
            </a:r>
            <a:r>
              <a:rPr lang="es-ES" sz="4800" dirty="0" err="1">
                <a:solidFill>
                  <a:schemeClr val="tx1"/>
                </a:solidFill>
              </a:rPr>
              <a:t>proteins</a:t>
            </a:r>
            <a:r>
              <a:rPr lang="es-ES" sz="4800" dirty="0">
                <a:solidFill>
                  <a:schemeClr val="tx1"/>
                </a:solidFill>
              </a:rPr>
              <a:t>   </a:t>
            </a:r>
            <a:br>
              <a:rPr lang="es-ES" sz="4800" dirty="0">
                <a:solidFill>
                  <a:schemeClr val="tx1"/>
                </a:solidFill>
              </a:rPr>
            </a:br>
            <a:br>
              <a:rPr lang="es-ES" sz="4800" dirty="0">
                <a:solidFill>
                  <a:schemeClr val="tx1"/>
                </a:solidFill>
              </a:rPr>
            </a:br>
            <a:endParaRPr lang="es-ES" sz="4800" dirty="0">
              <a:solidFill>
                <a:schemeClr val="tx1"/>
              </a:solidFill>
            </a:endParaRPr>
          </a:p>
        </p:txBody>
      </p:sp>
    </p:spTree>
    <p:extLst>
      <p:ext uri="{BB962C8B-B14F-4D97-AF65-F5344CB8AC3E}">
        <p14:creationId xmlns:p14="http://schemas.microsoft.com/office/powerpoint/2010/main" val="363888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072664" cy="7130008"/>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lang="es-ES" sz="4800" dirty="0" err="1">
                <a:solidFill>
                  <a:schemeClr val="tx1"/>
                </a:solidFill>
              </a:rPr>
              <a:t>After</a:t>
            </a:r>
            <a:r>
              <a:rPr lang="es-ES" sz="4800" dirty="0">
                <a:solidFill>
                  <a:schemeClr val="tx1"/>
                </a:solidFill>
              </a:rPr>
              <a:t> </a:t>
            </a:r>
            <a:r>
              <a:rPr lang="es-ES" sz="4800" dirty="0" err="1">
                <a:solidFill>
                  <a:schemeClr val="tx1"/>
                </a:solidFill>
              </a:rPr>
              <a:t>menopause</a:t>
            </a:r>
            <a:r>
              <a:rPr lang="es-ES" sz="4800" dirty="0">
                <a:solidFill>
                  <a:schemeClr val="tx1"/>
                </a:solidFill>
              </a:rPr>
              <a:t> </a:t>
            </a:r>
            <a:r>
              <a:rPr lang="es-ES" sz="4800" dirty="0" err="1">
                <a:solidFill>
                  <a:schemeClr val="tx1"/>
                </a:solidFill>
              </a:rPr>
              <a:t>the</a:t>
            </a:r>
            <a:r>
              <a:rPr lang="es-ES" sz="4800" dirty="0">
                <a:solidFill>
                  <a:schemeClr val="tx1"/>
                </a:solidFill>
              </a:rPr>
              <a:t> </a:t>
            </a:r>
            <a:r>
              <a:rPr lang="es-ES" sz="4800" dirty="0" err="1">
                <a:solidFill>
                  <a:schemeClr val="tx1"/>
                </a:solidFill>
              </a:rPr>
              <a:t>ovaries</a:t>
            </a:r>
            <a:r>
              <a:rPr lang="es-ES" sz="4800" dirty="0">
                <a:solidFill>
                  <a:schemeClr val="tx1"/>
                </a:solidFill>
              </a:rPr>
              <a:t> are no </a:t>
            </a:r>
            <a:r>
              <a:rPr lang="es-ES" sz="4800" dirty="0" err="1">
                <a:solidFill>
                  <a:schemeClr val="tx1"/>
                </a:solidFill>
              </a:rPr>
              <a:t>longer</a:t>
            </a:r>
            <a:r>
              <a:rPr lang="es-ES" sz="4800" dirty="0">
                <a:solidFill>
                  <a:schemeClr val="tx1"/>
                </a:solidFill>
              </a:rPr>
              <a:t> </a:t>
            </a:r>
            <a:r>
              <a:rPr lang="es-ES" sz="4800" dirty="0" err="1">
                <a:solidFill>
                  <a:schemeClr val="tx1"/>
                </a:solidFill>
              </a:rPr>
              <a:t>secreting</a:t>
            </a:r>
            <a:br>
              <a:rPr lang="es-ES" sz="4800" dirty="0">
                <a:solidFill>
                  <a:schemeClr val="tx1"/>
                </a:solidFill>
              </a:rPr>
            </a:br>
            <a:br>
              <a:rPr lang="es-ES" sz="4800" dirty="0">
                <a:solidFill>
                  <a:schemeClr val="tx1"/>
                </a:solidFill>
              </a:rPr>
            </a:br>
            <a:r>
              <a:rPr sz="4800" dirty="0">
                <a:solidFill>
                  <a:schemeClr val="tx1"/>
                </a:solidFill>
              </a:rPr>
              <a:t> </a:t>
            </a:r>
            <a:r>
              <a:rPr lang="es-ES" sz="4800" dirty="0">
                <a:solidFill>
                  <a:schemeClr val="tx1"/>
                </a:solidFill>
              </a:rPr>
              <a:t>Estradiol and </a:t>
            </a:r>
            <a:r>
              <a:rPr lang="es-ES" sz="4800" dirty="0" err="1">
                <a:solidFill>
                  <a:schemeClr val="tx1"/>
                </a:solidFill>
              </a:rPr>
              <a:t>Progesterone</a:t>
            </a:r>
            <a:br>
              <a:rPr lang="es-ES" sz="4800" dirty="0">
                <a:solidFill>
                  <a:schemeClr val="tx1"/>
                </a:solidFill>
              </a:rPr>
            </a:br>
            <a:r>
              <a:rPr lang="es-ES" sz="4800" dirty="0">
                <a:solidFill>
                  <a:schemeClr val="tx1"/>
                </a:solidFill>
              </a:rPr>
              <a:t>are no </a:t>
            </a:r>
            <a:r>
              <a:rPr lang="es-ES" sz="4800" dirty="0" err="1">
                <a:solidFill>
                  <a:schemeClr val="tx1"/>
                </a:solidFill>
              </a:rPr>
              <a:t>longer</a:t>
            </a:r>
            <a:r>
              <a:rPr lang="es-ES" sz="4800" dirty="0">
                <a:solidFill>
                  <a:schemeClr val="tx1"/>
                </a:solidFill>
              </a:rPr>
              <a:t> </a:t>
            </a:r>
            <a:r>
              <a:rPr lang="es-ES" sz="4800" dirty="0" err="1">
                <a:solidFill>
                  <a:schemeClr val="tx1"/>
                </a:solidFill>
              </a:rPr>
              <a:t>necessary</a:t>
            </a:r>
            <a:r>
              <a:rPr lang="es-ES" sz="4800" dirty="0">
                <a:solidFill>
                  <a:schemeClr val="tx1"/>
                </a:solidFill>
              </a:rPr>
              <a:t> to </a:t>
            </a:r>
            <a:r>
              <a:rPr lang="es-ES" sz="4800" dirty="0" err="1">
                <a:solidFill>
                  <a:schemeClr val="tx1"/>
                </a:solidFill>
              </a:rPr>
              <a:t>ensure</a:t>
            </a:r>
            <a:r>
              <a:rPr lang="es-ES" sz="4800" dirty="0">
                <a:solidFill>
                  <a:schemeClr val="tx1"/>
                </a:solidFill>
              </a:rPr>
              <a:t> a </a:t>
            </a:r>
            <a:r>
              <a:rPr lang="es-ES" sz="4800" dirty="0" err="1">
                <a:solidFill>
                  <a:schemeClr val="tx1"/>
                </a:solidFill>
              </a:rPr>
              <a:t>pregnancy</a:t>
            </a:r>
            <a:br>
              <a:rPr lang="es-ES" sz="4800" dirty="0">
                <a:solidFill>
                  <a:schemeClr val="tx1"/>
                </a:solidFill>
              </a:rPr>
            </a:br>
            <a:br>
              <a:rPr lang="es-ES" sz="4800" dirty="0">
                <a:solidFill>
                  <a:schemeClr val="tx1"/>
                </a:solidFill>
              </a:rPr>
            </a:br>
            <a:r>
              <a:rPr lang="en-US" sz="4800" dirty="0">
                <a:solidFill>
                  <a:schemeClr val="tx1"/>
                </a:solidFill>
              </a:rPr>
              <a:t>since there is no egg cell</a:t>
            </a:r>
            <a:br>
              <a:rPr lang="es-ES" sz="3600" dirty="0">
                <a:solidFill>
                  <a:srgbClr val="FFC000"/>
                </a:solidFill>
              </a:rPr>
            </a:br>
            <a:br>
              <a:rPr lang="es-ES" sz="4800" dirty="0">
                <a:solidFill>
                  <a:srgbClr val="FFC000"/>
                </a:solidFill>
              </a:rPr>
            </a:br>
            <a:endParaRPr lang="es-ES" sz="4800" dirty="0">
              <a:solidFill>
                <a:srgbClr val="FFC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287" y="-459432"/>
            <a:ext cx="12196599" cy="8947448"/>
          </a:xfrm>
        </p:spPr>
        <p:txBody>
          <a:bodyPr>
            <a:noAutofit/>
          </a:bodyPr>
          <a:lstStyle/>
          <a:p>
            <a:pPr algn="ctr"/>
            <a:br>
              <a:rPr lang="es-ES" sz="4800" dirty="0">
                <a:solidFill>
                  <a:srgbClr val="FFC000"/>
                </a:solidFill>
              </a:rPr>
            </a:br>
            <a:r>
              <a:rPr lang="es-ES" sz="4800" dirty="0" err="1">
                <a:solidFill>
                  <a:schemeClr val="tx1"/>
                </a:solidFill>
              </a:rPr>
              <a:t>After</a:t>
            </a:r>
            <a:r>
              <a:rPr lang="es-ES" sz="4800" dirty="0">
                <a:solidFill>
                  <a:schemeClr val="tx1"/>
                </a:solidFill>
              </a:rPr>
              <a:t> </a:t>
            </a:r>
            <a:r>
              <a:rPr lang="es-ES" sz="4800" dirty="0" err="1">
                <a:solidFill>
                  <a:schemeClr val="tx1"/>
                </a:solidFill>
              </a:rPr>
              <a:t>menopause</a:t>
            </a:r>
            <a:r>
              <a:rPr lang="es-ES" sz="4800" dirty="0">
                <a:solidFill>
                  <a:schemeClr val="tx1"/>
                </a:solidFill>
              </a:rPr>
              <a:t> </a:t>
            </a:r>
            <a:r>
              <a:rPr lang="es-ES" sz="4800" dirty="0" err="1">
                <a:solidFill>
                  <a:schemeClr val="tx1"/>
                </a:solidFill>
              </a:rPr>
              <a:t>the</a:t>
            </a:r>
            <a:r>
              <a:rPr lang="es-ES" sz="4800" dirty="0">
                <a:solidFill>
                  <a:schemeClr val="tx1"/>
                </a:solidFill>
              </a:rPr>
              <a:t> </a:t>
            </a:r>
            <a:r>
              <a:rPr lang="es-ES" sz="4800" dirty="0" err="1">
                <a:solidFill>
                  <a:schemeClr val="tx1"/>
                </a:solidFill>
              </a:rPr>
              <a:t>ovaries</a:t>
            </a:r>
            <a:r>
              <a:rPr lang="es-ES" sz="4800" dirty="0">
                <a:solidFill>
                  <a:schemeClr val="tx1"/>
                </a:solidFill>
              </a:rPr>
              <a:t> are no </a:t>
            </a:r>
            <a:r>
              <a:rPr lang="es-ES" sz="4800" dirty="0" err="1">
                <a:solidFill>
                  <a:schemeClr val="tx1"/>
                </a:solidFill>
              </a:rPr>
              <a:t>longer</a:t>
            </a:r>
            <a:r>
              <a:rPr lang="es-ES" sz="4800" dirty="0">
                <a:solidFill>
                  <a:schemeClr val="tx1"/>
                </a:solidFill>
              </a:rPr>
              <a:t> </a:t>
            </a:r>
            <a:r>
              <a:rPr lang="es-ES" sz="4800" dirty="0" err="1">
                <a:solidFill>
                  <a:schemeClr val="tx1"/>
                </a:solidFill>
              </a:rPr>
              <a:t>secreting</a:t>
            </a:r>
            <a:br>
              <a:rPr lang="es-ES" sz="4800" dirty="0">
                <a:solidFill>
                  <a:schemeClr val="tx1"/>
                </a:solidFill>
              </a:rPr>
            </a:br>
            <a:br>
              <a:rPr lang="es-ES" sz="4800" dirty="0">
                <a:solidFill>
                  <a:schemeClr val="tx1"/>
                </a:solidFill>
              </a:rPr>
            </a:br>
            <a:r>
              <a:rPr sz="4800" dirty="0">
                <a:solidFill>
                  <a:schemeClr val="tx1"/>
                </a:solidFill>
              </a:rPr>
              <a:t> </a:t>
            </a:r>
            <a:r>
              <a:rPr lang="es-ES" sz="4800" dirty="0" err="1">
                <a:solidFill>
                  <a:srgbClr val="FFFF00"/>
                </a:solidFill>
              </a:rPr>
              <a:t>Testosterone</a:t>
            </a:r>
            <a:br>
              <a:rPr lang="es-ES" sz="4800" dirty="0">
                <a:solidFill>
                  <a:srgbClr val="FFFF00"/>
                </a:solidFill>
              </a:rPr>
            </a:br>
            <a:br>
              <a:rPr lang="es-ES" sz="4800" dirty="0">
                <a:solidFill>
                  <a:schemeClr val="tx1"/>
                </a:solidFill>
              </a:rPr>
            </a:br>
            <a:r>
              <a:rPr lang="en-US" sz="4800" dirty="0">
                <a:solidFill>
                  <a:schemeClr val="tx1"/>
                </a:solidFill>
              </a:rPr>
              <a:t>to ensure the whole Body’s </a:t>
            </a:r>
            <a:br>
              <a:rPr lang="en-US" sz="4800" dirty="0">
                <a:solidFill>
                  <a:schemeClr val="tx1"/>
                </a:solidFill>
              </a:rPr>
            </a:br>
            <a:r>
              <a:rPr lang="en-US" sz="4800" dirty="0">
                <a:solidFill>
                  <a:schemeClr val="tx1"/>
                </a:solidFill>
              </a:rPr>
              <a:t>Maintenance of proteins </a:t>
            </a:r>
            <a:br>
              <a:rPr lang="es-ES" sz="4800" dirty="0">
                <a:solidFill>
                  <a:schemeClr val="tx1"/>
                </a:solidFill>
              </a:rPr>
            </a:br>
            <a:br>
              <a:rPr lang="es-ES" sz="4800" dirty="0">
                <a:solidFill>
                  <a:schemeClr val="tx1"/>
                </a:solidFill>
              </a:rPr>
            </a:br>
            <a:br>
              <a:rPr lang="es-ES" sz="3600" dirty="0">
                <a:solidFill>
                  <a:srgbClr val="FFC000"/>
                </a:solidFill>
              </a:rPr>
            </a:br>
            <a:br>
              <a:rPr lang="es-ES" sz="4800" dirty="0">
                <a:solidFill>
                  <a:srgbClr val="FFC000"/>
                </a:solidFill>
              </a:rPr>
            </a:br>
            <a:endParaRPr lang="es-ES" sz="4800" dirty="0">
              <a:solidFill>
                <a:srgbClr val="FFC000"/>
              </a:solidFill>
            </a:endParaRPr>
          </a:p>
        </p:txBody>
      </p:sp>
    </p:spTree>
    <p:extLst>
      <p:ext uri="{BB962C8B-B14F-4D97-AF65-F5344CB8AC3E}">
        <p14:creationId xmlns:p14="http://schemas.microsoft.com/office/powerpoint/2010/main" val="3706328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802</TotalTime>
  <Words>783</Words>
  <Application>Microsoft Office PowerPoint</Application>
  <PresentationFormat>Panorámica</PresentationFormat>
  <Paragraphs>86</Paragraphs>
  <Slides>21</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Constantia</vt:lpstr>
      <vt:lpstr>Symbol</vt:lpstr>
      <vt:lpstr>Wingdings 2</vt:lpstr>
      <vt:lpstr>Débit</vt:lpstr>
      <vt:lpstr>THE ANDROGENIC DISEASE OF MENOPAUSE</vt:lpstr>
      <vt:lpstr>MENOPAUSE  IS NOT A DISEASE</vt:lpstr>
      <vt:lpstr>The word “menopause” means “the end of menstruation”. It is not a disease but a condition.</vt:lpstr>
      <vt:lpstr>Many disorders of “menopause”  result of a disease :  The Androgenic Disease of Menopause</vt:lpstr>
      <vt:lpstr>Every healthy woman secretes every day during her menstrual cycle:  1. Estradiol 2. Progesterone 3. Testosterone </vt:lpstr>
      <vt:lpstr>   Before menopause every woman secretes every day Estradiol and Progesterone  to ensure the Ovule’s nidification    </vt:lpstr>
      <vt:lpstr>   Before menopause every woman secretes  every day  more Testosterone  than Estradiol   to ensure the whole Body’s Maintenance of proteins     </vt:lpstr>
      <vt:lpstr>   After menopause the ovaries are no longer secreting   Estradiol and Progesterone are no longer necessary to ensure a pregnancy  since there is no egg cell  </vt:lpstr>
      <vt:lpstr> After menopause the ovaries are no longer secreting   Testosterone  to ensure the whole Body’s  Maintenance of proteins     </vt:lpstr>
      <vt:lpstr>    Since there is no more ovule hormonal replacement therapy (HRT) with estradiol and  progesterone to ensure a pregnancy is not necessary and can provoke breast cancer.      </vt:lpstr>
      <vt:lpstr>    Since there is no more ovule hormonal replacement therapy (HRT) with estradiol and  progesterone to ensure a pregnancy is not necessary and can provoke breast tumor.      </vt:lpstr>
      <vt:lpstr>   HRT is not an anti-aging treatment  The best way to age a woman is to prescribe her an HRT     </vt:lpstr>
      <vt:lpstr>   After menopause the secretion of Testosterone by the ovaries decreases significantly causing a lack of Dihydrotestosterone’s production  and the Androgenic Disease of Menopause </vt:lpstr>
      <vt:lpstr>Definition of the Androgenic Disease of Menopause  The Androgenic Disease of Menopause is the whole of physiopathological and psychopathological modifications caused by the acute or progressive reduction of androgens’ production after the definitive cessation of menstruation  </vt:lpstr>
      <vt:lpstr>Presentación de PowerPoint</vt:lpstr>
      <vt:lpstr>Presentación de PowerPoint</vt:lpstr>
      <vt:lpstr>Presentación de PowerPoint</vt:lpstr>
      <vt:lpstr>Definition of the Androgenic Disease of Menopause  The menopause disease is the whole of the physiopathological and psychopathological modifications caused by the acute or progressive reduction of androgens’ production after the definitive cessation of menstruation  </vt:lpstr>
      <vt:lpstr>The Treatment of the  Androgenic Disease of Menopause  consists in replacing male hormones  with Mesterolone   </vt:lpstr>
      <vt:lpstr>Mesterolone has the Properties of Testosterone and Dihydrotestosterone For technical reasons Testosterone ( pills, pellets,injections) use is contraindicated Mesterolone transformes in a natural hormone : Dihydrotestosterone       </vt:lpstr>
      <vt:lpstr>For more details:  hmsworld.net/ageless-woman.htm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Menopausia ¿Es una enfermedad?</dc:title>
  <dc:creator>Georges</dc:creator>
  <cp:lastModifiedBy>Georges Debled</cp:lastModifiedBy>
  <cp:revision>205</cp:revision>
  <dcterms:created xsi:type="dcterms:W3CDTF">2015-07-04T17:41:45Z</dcterms:created>
  <dcterms:modified xsi:type="dcterms:W3CDTF">2023-05-24T02:04:53Z</dcterms:modified>
</cp:coreProperties>
</file>