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76" r:id="rId3"/>
    <p:sldId id="277" r:id="rId4"/>
    <p:sldId id="278" r:id="rId5"/>
    <p:sldId id="279" r:id="rId6"/>
    <p:sldId id="281" r:id="rId7"/>
    <p:sldId id="282" r:id="rId8"/>
    <p:sldId id="280" r:id="rId9"/>
    <p:sldId id="283" r:id="rId10"/>
    <p:sldId id="284" r:id="rId11"/>
    <p:sldId id="268" r:id="rId12"/>
    <p:sldId id="269" r:id="rId13"/>
    <p:sldId id="270" r:id="rId14"/>
    <p:sldId id="285" r:id="rId15"/>
    <p:sldId id="287" r:id="rId16"/>
    <p:sldId id="286" r:id="rId1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36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514"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4657702-1DCE-44F4-A1AE-BDCB57409BC6}" type="datetimeFigureOut">
              <a:rPr lang="es-ES" smtClean="0"/>
              <a:pPr/>
              <a:t>28/03/2018</a:t>
            </a:fld>
            <a:endParaRPr lang="es-ES"/>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25BFF2-C5F4-48F1-A068-D27EED1CC03D}" type="slidenum">
              <a:rPr lang="es-ES" smtClean="0"/>
              <a:pPr/>
              <a:t>‹N°›</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C9C8A1-B84B-4010-9158-D86E1F051269}" type="datetimeFigureOut">
              <a:rPr lang="es-ES" smtClean="0"/>
              <a:pPr/>
              <a:t>28/03/2018</a:t>
            </a:fld>
            <a:endParaRPr lang="es-ES"/>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15DCE-D734-4469-925A-7A52CA6E3687}" type="slidenum">
              <a:rPr lang="es-ES" smtClean="0"/>
              <a:pPr/>
              <a:t>‹N°›</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10</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11</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12</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13</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14</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15</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s-ES" dirty="0"/>
          </a:p>
        </p:txBody>
      </p:sp>
      <p:sp>
        <p:nvSpPr>
          <p:cNvPr id="4" name="Espace réservé du numéro de diapositive 3"/>
          <p:cNvSpPr>
            <a:spLocks noGrp="1"/>
          </p:cNvSpPr>
          <p:nvPr>
            <p:ph type="sldNum" sz="quarter" idx="10"/>
          </p:nvPr>
        </p:nvSpPr>
        <p:spPr/>
        <p:txBody>
          <a:bodyPr/>
          <a:lstStyle/>
          <a:p>
            <a:fld id="{4A115DCE-D734-4469-925A-7A52CA6E3687}" type="slidenum">
              <a:rPr lang="es-ES" smtClean="0"/>
              <a:pPr/>
              <a:t>16</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19" name="Espace réservé du pied de page 18"/>
          <p:cNvSpPr>
            <a:spLocks noGrp="1"/>
          </p:cNvSpPr>
          <p:nvPr>
            <p:ph type="ftr" sz="quarter" idx="11"/>
          </p:nvPr>
        </p:nvSpPr>
        <p:spPr/>
        <p:txBody>
          <a:bodyPr/>
          <a:lstStyle/>
          <a:p>
            <a:endParaRPr lang="es-ES"/>
          </a:p>
        </p:txBody>
      </p:sp>
      <p:sp>
        <p:nvSpPr>
          <p:cNvPr id="27" name="Espace réservé du numéro de diapositive 26"/>
          <p:cNvSpPr>
            <a:spLocks noGrp="1"/>
          </p:cNvSpPr>
          <p:nvPr>
            <p:ph type="sldNum" sz="quarter" idx="12"/>
          </p:nvPr>
        </p:nvSpPr>
        <p:spPr/>
        <p:txBody>
          <a:bodyPr/>
          <a:lstStyle/>
          <a:p>
            <a:fld id="{859698F3-E684-491F-87B6-1D5546D6AF54}" type="slidenum">
              <a:rPr lang="es-ES" smtClean="0"/>
              <a:pPr/>
              <a:t>‹N°›</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859698F3-E684-491F-87B6-1D5546D6AF54}" type="slidenum">
              <a:rPr lang="es-ES" smtClean="0"/>
              <a:pPr/>
              <a:t>‹N°›</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8" name="Espace réservé du pied de page 7"/>
          <p:cNvSpPr>
            <a:spLocks noGrp="1"/>
          </p:cNvSpPr>
          <p:nvPr>
            <p:ph type="ftr" sz="quarter" idx="11"/>
          </p:nvPr>
        </p:nvSpPr>
        <p:spPr/>
        <p:txBody>
          <a:bodyPr/>
          <a:lstStyle/>
          <a:p>
            <a:endParaRPr lang="es-ES"/>
          </a:p>
        </p:txBody>
      </p:sp>
      <p:sp>
        <p:nvSpPr>
          <p:cNvPr id="9" name="Espace réservé du numéro de diapositive 8"/>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4" name="Espace réservé du pied de page 3"/>
          <p:cNvSpPr>
            <a:spLocks noGrp="1"/>
          </p:cNvSpPr>
          <p:nvPr>
            <p:ph type="ftr" sz="quarter" idx="11"/>
          </p:nvPr>
        </p:nvSpPr>
        <p:spPr/>
        <p:txBody>
          <a:bodyPr/>
          <a:lstStyle/>
          <a:p>
            <a:endParaRPr lang="es-ES"/>
          </a:p>
        </p:txBody>
      </p:sp>
      <p:sp>
        <p:nvSpPr>
          <p:cNvPr id="5" name="Espace réservé du numéro de diapositive 4"/>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3" name="Espace réservé du pied de page 2"/>
          <p:cNvSpPr>
            <a:spLocks noGrp="1"/>
          </p:cNvSpPr>
          <p:nvPr>
            <p:ph type="ftr" sz="quarter" idx="11"/>
          </p:nvPr>
        </p:nvSpPr>
        <p:spPr/>
        <p:txBody>
          <a:bodyPr/>
          <a:lstStyle/>
          <a:p>
            <a:endParaRPr lang="es-ES"/>
          </a:p>
        </p:txBody>
      </p:sp>
      <p:sp>
        <p:nvSpPr>
          <p:cNvPr id="4" name="Espace réservé du numéro de diapositive 3"/>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859698F3-E684-491F-87B6-1D5546D6AF54}" type="slidenum">
              <a:rPr lang="es-ES" smtClean="0"/>
              <a:pPr/>
              <a:t>‹N°›</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02AA0403-BC16-4B17-9E74-299BB1445BF6}" type="datetimeFigureOut">
              <a:rPr lang="es-ES" smtClean="0"/>
              <a:pPr/>
              <a:t>28/03/2018</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a:xfrm>
            <a:off x="8077200" y="6356350"/>
            <a:ext cx="609600" cy="365125"/>
          </a:xfrm>
        </p:spPr>
        <p:txBody>
          <a:bodyPr/>
          <a:lstStyle/>
          <a:p>
            <a:fld id="{859698F3-E684-491F-87B6-1D5546D6AF54}" type="slidenum">
              <a:rPr lang="es-ES" smtClean="0"/>
              <a:pPr/>
              <a:t>‹N°›</a:t>
            </a:fld>
            <a:endParaRPr lang="es-ES"/>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AA0403-BC16-4B17-9E74-299BB1445BF6}" type="datetimeFigureOut">
              <a:rPr lang="es-ES" smtClean="0"/>
              <a:pPr/>
              <a:t>28/03/2018</a:t>
            </a:fld>
            <a:endParaRPr lang="es-ES"/>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9698F3-E684-491F-87B6-1D5546D6AF54}" type="slidenum">
              <a:rPr lang="es-ES" smtClean="0"/>
              <a:pPr/>
              <a:t>‹N°›</a:t>
            </a:fld>
            <a:endParaRPr lang="es-ES"/>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99592" y="1340768"/>
            <a:ext cx="7851648" cy="1828800"/>
          </a:xfrm>
        </p:spPr>
        <p:txBody>
          <a:bodyPr>
            <a:normAutofit/>
          </a:bodyPr>
          <a:lstStyle/>
          <a:p>
            <a:pPr algn="ctr"/>
            <a:r>
              <a:rPr lang="es-ES" dirty="0">
                <a:solidFill>
                  <a:srgbClr val="FFC000"/>
                </a:solidFill>
              </a:rPr>
              <a:t>La </a:t>
            </a:r>
            <a:r>
              <a:rPr lang="es-ES" dirty="0" err="1">
                <a:solidFill>
                  <a:srgbClr val="FFC000"/>
                </a:solidFill>
              </a:rPr>
              <a:t>ménopause</a:t>
            </a:r>
            <a:br>
              <a:rPr lang="es-ES" dirty="0">
                <a:solidFill>
                  <a:srgbClr val="FFC000"/>
                </a:solidFill>
              </a:rPr>
            </a:br>
            <a:r>
              <a:rPr lang="es-ES" dirty="0" err="1">
                <a:solidFill>
                  <a:srgbClr val="FFC000"/>
                </a:solidFill>
              </a:rPr>
              <a:t>est</a:t>
            </a:r>
            <a:r>
              <a:rPr lang="es-ES" dirty="0">
                <a:solidFill>
                  <a:srgbClr val="FFC000"/>
                </a:solidFill>
              </a:rPr>
              <a:t>-elle une </a:t>
            </a:r>
            <a:r>
              <a:rPr lang="es-ES" dirty="0" err="1">
                <a:solidFill>
                  <a:srgbClr val="FFC000"/>
                </a:solidFill>
              </a:rPr>
              <a:t>maladie</a:t>
            </a:r>
            <a:r>
              <a:rPr lang="es-ES" dirty="0">
                <a:solidFill>
                  <a:srgbClr val="FFC000"/>
                </a:solidFill>
              </a:rPr>
              <a:t>?</a:t>
            </a:r>
          </a:p>
        </p:txBody>
      </p:sp>
      <p:sp>
        <p:nvSpPr>
          <p:cNvPr id="3" name="Sous-titre 2"/>
          <p:cNvSpPr>
            <a:spLocks noGrp="1"/>
          </p:cNvSpPr>
          <p:nvPr>
            <p:ph type="subTitle" idx="1"/>
          </p:nvPr>
        </p:nvSpPr>
        <p:spPr>
          <a:xfrm>
            <a:off x="539552" y="3794348"/>
            <a:ext cx="7854696" cy="1752600"/>
          </a:xfrm>
        </p:spPr>
        <p:txBody>
          <a:bodyPr>
            <a:normAutofit fontScale="92500" lnSpcReduction="10000"/>
          </a:bodyPr>
          <a:lstStyle/>
          <a:p>
            <a:pPr algn="ctr"/>
            <a:r>
              <a:rPr lang="es-ES" sz="3600" i="1" dirty="0"/>
              <a:t>La </a:t>
            </a:r>
            <a:r>
              <a:rPr lang="es-ES" sz="3600" i="1" dirty="0" err="1"/>
              <a:t>Maladie</a:t>
            </a:r>
            <a:r>
              <a:rPr lang="es-ES" sz="3600" i="1" dirty="0"/>
              <a:t> </a:t>
            </a:r>
            <a:r>
              <a:rPr lang="es-ES" sz="3600" i="1" dirty="0" err="1"/>
              <a:t>Androgénique</a:t>
            </a:r>
            <a:r>
              <a:rPr lang="es-ES" sz="3600" i="1" dirty="0"/>
              <a:t> de la </a:t>
            </a:r>
            <a:r>
              <a:rPr lang="es-ES" sz="3600" i="1" dirty="0" err="1"/>
              <a:t>Ménopause</a:t>
            </a:r>
            <a:r>
              <a:rPr lang="es-ES" sz="3600" i="1" dirty="0"/>
              <a:t> </a:t>
            </a:r>
          </a:p>
          <a:p>
            <a:pPr algn="ctr"/>
            <a:endParaRPr lang="es-ES" sz="3600" dirty="0"/>
          </a:p>
          <a:p>
            <a:pPr algn="ctr"/>
            <a:r>
              <a:rPr lang="es-ES" sz="3600" dirty="0"/>
              <a:t>Dr. Georges Debled</a:t>
            </a: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5029200"/>
            <a:ext cx="8280920" cy="1828800"/>
          </a:xfrm>
        </p:spPr>
        <p:txBody>
          <a:bodyPr>
            <a:normAutofit fontScale="90000"/>
          </a:bodyPr>
          <a:lstStyle/>
          <a:p>
            <a:pPr algn="ctr"/>
            <a:r>
              <a:rPr lang="es-ES" dirty="0" err="1">
                <a:solidFill>
                  <a:srgbClr val="FFC000"/>
                </a:solidFill>
              </a:rPr>
              <a:t>Définition</a:t>
            </a:r>
            <a:r>
              <a:rPr lang="es-ES" dirty="0">
                <a:solidFill>
                  <a:srgbClr val="FFC000"/>
                </a:solidFill>
              </a:rPr>
              <a:t> de la </a:t>
            </a:r>
            <a:r>
              <a:rPr lang="es-ES" dirty="0" err="1">
                <a:solidFill>
                  <a:srgbClr val="FFC000"/>
                </a:solidFill>
              </a:rPr>
              <a:t>maladie</a:t>
            </a:r>
            <a:r>
              <a:rPr lang="es-ES" dirty="0">
                <a:solidFill>
                  <a:srgbClr val="FFC000"/>
                </a:solidFill>
              </a:rPr>
              <a:t> </a:t>
            </a:r>
            <a:r>
              <a:rPr lang="es-ES" dirty="0" err="1">
                <a:solidFill>
                  <a:srgbClr val="FFC000"/>
                </a:solidFill>
              </a:rPr>
              <a:t>ménopause</a:t>
            </a:r>
            <a:br>
              <a:rPr lang="es-ES" dirty="0">
                <a:solidFill>
                  <a:srgbClr val="FFC000"/>
                </a:solidFill>
              </a:rPr>
            </a:br>
            <a:br>
              <a:rPr lang="es-ES" dirty="0">
                <a:solidFill>
                  <a:srgbClr val="FFC000"/>
                </a:solidFill>
              </a:rPr>
            </a:br>
            <a:r>
              <a:rPr lang="fr-FR" sz="3100" dirty="0">
                <a:solidFill>
                  <a:srgbClr val="FFC000"/>
                </a:solidFill>
              </a:rPr>
              <a:t>La maladie ménopause est l'ensemble des modifications physiopathologiques et psychopathologiques</a:t>
            </a:r>
            <a:br>
              <a:rPr lang="fr-FR" sz="3100" dirty="0">
                <a:solidFill>
                  <a:srgbClr val="FFC000"/>
                </a:solidFill>
              </a:rPr>
            </a:br>
            <a:r>
              <a:rPr lang="fr-FR" sz="3100" dirty="0">
                <a:solidFill>
                  <a:srgbClr val="FFC000"/>
                </a:solidFill>
              </a:rPr>
              <a:t>provoquées par la diminution aigue ou progressive de la production d'androgènes</a:t>
            </a:r>
            <a:br>
              <a:rPr lang="fr-FR" sz="3100" dirty="0">
                <a:solidFill>
                  <a:srgbClr val="FFC000"/>
                </a:solidFill>
              </a:rPr>
            </a:br>
            <a:r>
              <a:rPr lang="fr-FR" sz="3100" dirty="0">
                <a:solidFill>
                  <a:srgbClr val="FFC000"/>
                </a:solidFill>
              </a:rPr>
              <a:t>après la cessation définitive des menstruations</a:t>
            </a:r>
            <a:br>
              <a:rPr lang="fr-FR" sz="3100" dirty="0"/>
            </a:b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graphicFrame>
        <p:nvGraphicFramePr>
          <p:cNvPr id="5" name="Tableau 4"/>
          <p:cNvGraphicFramePr>
            <a:graphicFrameLocks noGrp="1"/>
          </p:cNvGraphicFramePr>
          <p:nvPr/>
        </p:nvGraphicFramePr>
        <p:xfrm>
          <a:off x="0" y="0"/>
          <a:ext cx="9108504" cy="6619404"/>
        </p:xfrm>
        <a:graphic>
          <a:graphicData uri="http://schemas.openxmlformats.org/drawingml/2006/table">
            <a:tbl>
              <a:tblPr firstRow="1" bandRow="1">
                <a:tableStyleId>{5C22544A-7EE6-4342-B048-85BDC9FD1C3A}</a:tableStyleId>
              </a:tblPr>
              <a:tblGrid>
                <a:gridCol w="4770276">
                  <a:extLst>
                    <a:ext uri="{9D8B030D-6E8A-4147-A177-3AD203B41FA5}">
                      <a16:colId xmlns:a16="http://schemas.microsoft.com/office/drawing/2014/main" val="20000"/>
                    </a:ext>
                  </a:extLst>
                </a:gridCol>
                <a:gridCol w="4338228">
                  <a:extLst>
                    <a:ext uri="{9D8B030D-6E8A-4147-A177-3AD203B41FA5}">
                      <a16:colId xmlns:a16="http://schemas.microsoft.com/office/drawing/2014/main" val="20001"/>
                    </a:ext>
                  </a:extLst>
                </a:gridCol>
              </a:tblGrid>
              <a:tr h="881950">
                <a:tc gridSpan="2">
                  <a:txBody>
                    <a:bodyPr/>
                    <a:lstStyle/>
                    <a:p>
                      <a:pPr algn="ctr">
                        <a:lnSpc>
                          <a:spcPts val="1320"/>
                        </a:lnSpc>
                        <a:spcAft>
                          <a:spcPts val="1000"/>
                        </a:spcAft>
                      </a:pPr>
                      <a:endParaRPr lang="en-US" sz="1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a:solidFill>
                            <a:srgbClr val="FFC000"/>
                          </a:solidFill>
                          <a:latin typeface="Arial" pitchFamily="34" charset="0"/>
                          <a:ea typeface="Times New Roman"/>
                          <a:cs typeface="Arial" pitchFamily="34" charset="0"/>
                        </a:rPr>
                        <a:t>Le </a:t>
                      </a:r>
                      <a:r>
                        <a:rPr lang="en-US" sz="2800" b="1" kern="1800" dirty="0" err="1">
                          <a:solidFill>
                            <a:srgbClr val="FFC000"/>
                          </a:solidFill>
                          <a:latin typeface="Arial" pitchFamily="34" charset="0"/>
                          <a:ea typeface="Times New Roman"/>
                          <a:cs typeface="Arial" pitchFamily="34" charset="0"/>
                        </a:rPr>
                        <a:t>défaut</a:t>
                      </a:r>
                      <a:r>
                        <a:rPr lang="en-US" sz="2800" b="1" kern="1800" dirty="0">
                          <a:solidFill>
                            <a:srgbClr val="FFC000"/>
                          </a:solidFill>
                          <a:latin typeface="Arial" pitchFamily="34" charset="0"/>
                          <a:ea typeface="Times New Roman"/>
                          <a:cs typeface="Arial" pitchFamily="34" charset="0"/>
                        </a:rPr>
                        <a:t> de production</a:t>
                      </a:r>
                      <a:r>
                        <a:rPr lang="en-US" sz="2800" b="1" kern="1800" baseline="0" dirty="0">
                          <a:solidFill>
                            <a:srgbClr val="FFC000"/>
                          </a:solidFill>
                          <a:latin typeface="Arial" pitchFamily="34" charset="0"/>
                          <a:ea typeface="Times New Roman"/>
                          <a:cs typeface="Arial" pitchFamily="34" charset="0"/>
                        </a:rPr>
                        <a:t> des hormones </a:t>
                      </a:r>
                      <a:r>
                        <a:rPr lang="en-US" sz="2800" b="1" kern="1800" baseline="0" dirty="0" err="1">
                          <a:solidFill>
                            <a:srgbClr val="FFC000"/>
                          </a:solidFill>
                          <a:latin typeface="Arial" pitchFamily="34" charset="0"/>
                          <a:ea typeface="Times New Roman"/>
                          <a:cs typeface="Arial" pitchFamily="34" charset="0"/>
                        </a:rPr>
                        <a:t>androgènes</a:t>
                      </a:r>
                      <a:endParaRPr lang="en-US" sz="2800" b="1" kern="1800" baseline="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baseline="0" dirty="0">
                          <a:solidFill>
                            <a:srgbClr val="FFC000"/>
                          </a:solidFill>
                          <a:latin typeface="Arial" pitchFamily="34" charset="0"/>
                          <a:ea typeface="Times New Roman"/>
                          <a:cs typeface="Arial" pitchFamily="34" charset="0"/>
                        </a:rPr>
                        <a:t> </a:t>
                      </a:r>
                      <a:r>
                        <a:rPr lang="en-US" sz="2800" b="1" kern="1800" baseline="0" dirty="0" err="1">
                          <a:solidFill>
                            <a:srgbClr val="FFC000"/>
                          </a:solidFill>
                          <a:latin typeface="Arial" pitchFamily="34" charset="0"/>
                          <a:ea typeface="Times New Roman"/>
                          <a:cs typeface="Arial" pitchFamily="34" charset="0"/>
                        </a:rPr>
                        <a:t>provoque</a:t>
                      </a:r>
                      <a:endParaRPr lang="es-ES" sz="2800" dirty="0">
                        <a:solidFill>
                          <a:srgbClr val="FFC000"/>
                        </a:solidFill>
                        <a:latin typeface="Arial" pitchFamily="34" charset="0"/>
                        <a:ea typeface="Calibri"/>
                        <a:cs typeface="Arial" pitchFamily="34" charset="0"/>
                      </a:endParaRPr>
                    </a:p>
                  </a:txBody>
                  <a:tcPr/>
                </a:tc>
                <a:tc hMerge="1">
                  <a:txBody>
                    <a:bodyPr/>
                    <a:lstStyle/>
                    <a:p>
                      <a:endParaRPr lang="es-ES"/>
                    </a:p>
                  </a:txBody>
                  <a:tcPr/>
                </a:tc>
                <a:extLst>
                  <a:ext uri="{0D108BD9-81ED-4DB2-BD59-A6C34878D82A}">
                    <a16:rowId xmlns:a16="http://schemas.microsoft.com/office/drawing/2014/main" val="10000"/>
                  </a:ext>
                </a:extLst>
              </a:tr>
              <a:tr h="410819">
                <a:tc gridSpan="2">
                  <a:txBody>
                    <a:bodyPr/>
                    <a:lstStyle/>
                    <a:p>
                      <a:pPr algn="ctr"/>
                      <a:r>
                        <a:rPr lang="es-ES" b="1" dirty="0" err="1">
                          <a:solidFill>
                            <a:schemeClr val="bg1"/>
                          </a:solidFill>
                          <a:latin typeface="Arial" pitchFamily="34" charset="0"/>
                          <a:cs typeface="Arial" pitchFamily="34" charset="0"/>
                        </a:rPr>
                        <a:t>conséquences</a:t>
                      </a:r>
                      <a:r>
                        <a:rPr lang="es-ES" b="1" dirty="0">
                          <a:solidFill>
                            <a:schemeClr val="bg1"/>
                          </a:solidFill>
                          <a:latin typeface="Arial" pitchFamily="34" charset="0"/>
                          <a:cs typeface="Arial" pitchFamily="34" charset="0"/>
                        </a:rPr>
                        <a:t> </a:t>
                      </a:r>
                      <a:r>
                        <a:rPr lang="es-ES" b="1" dirty="0" err="1">
                          <a:solidFill>
                            <a:schemeClr val="bg1"/>
                          </a:solidFill>
                          <a:latin typeface="Arial" pitchFamily="34" charset="0"/>
                          <a:cs typeface="Arial" pitchFamily="34" charset="0"/>
                        </a:rPr>
                        <a:t>fonctionnelles</a:t>
                      </a:r>
                      <a:endParaRPr lang="es-ES" b="1" dirty="0">
                        <a:solidFill>
                          <a:schemeClr val="bg1"/>
                        </a:solidFill>
                        <a:latin typeface="Arial" pitchFamily="34" charset="0"/>
                        <a:cs typeface="Arial" pitchFamily="34" charset="0"/>
                      </a:endParaRPr>
                    </a:p>
                  </a:txBody>
                  <a:tcPr/>
                </a:tc>
                <a:tc hMerge="1">
                  <a:txBody>
                    <a:bodyPr/>
                    <a:lstStyle/>
                    <a:p>
                      <a:endParaRPr lang="es-ES"/>
                    </a:p>
                  </a:txBody>
                  <a:tcPr/>
                </a:tc>
                <a:extLst>
                  <a:ext uri="{0D108BD9-81ED-4DB2-BD59-A6C34878D82A}">
                    <a16:rowId xmlns:a16="http://schemas.microsoft.com/office/drawing/2014/main" val="10001"/>
                  </a:ext>
                </a:extLst>
              </a:tr>
              <a:tr h="978536">
                <a:tc gridSpan="2">
                  <a:txBody>
                    <a:bodyPr/>
                    <a:lstStyle/>
                    <a:p>
                      <a:pPr marL="342900" lvl="0" indent="-342900">
                        <a:lnSpc>
                          <a:spcPts val="1320"/>
                        </a:lnSpc>
                        <a:spcAft>
                          <a:spcPts val="0"/>
                        </a:spcAft>
                        <a:buFont typeface="Symbol"/>
                        <a:buNone/>
                      </a:pPr>
                      <a:endParaRPr lang="es-ES" sz="2000" b="0" dirty="0">
                        <a:latin typeface="Arial" pitchFamily="34" charset="0"/>
                        <a:cs typeface="Arial" pitchFamily="34" charset="0"/>
                      </a:endParaRPr>
                    </a:p>
                    <a:p>
                      <a:pPr marL="342900" lvl="0" indent="-342900">
                        <a:lnSpc>
                          <a:spcPts val="1320"/>
                        </a:lnSpc>
                        <a:spcAft>
                          <a:spcPts val="0"/>
                        </a:spcAft>
                        <a:buFont typeface="Symbol"/>
                        <a:buNone/>
                      </a:pPr>
                      <a:endParaRPr lang="es-ES" sz="1800" b="0" dirty="0">
                        <a:latin typeface="Arial" pitchFamily="34" charset="0"/>
                        <a:cs typeface="Arial" pitchFamily="34" charset="0"/>
                      </a:endParaRPr>
                    </a:p>
                    <a:p>
                      <a:pPr marL="342900" lvl="0" indent="-342900">
                        <a:lnSpc>
                          <a:spcPts val="1320"/>
                        </a:lnSpc>
                        <a:spcAft>
                          <a:spcPts val="0"/>
                        </a:spcAft>
                        <a:buFont typeface="Symbol"/>
                        <a:buNone/>
                      </a:pPr>
                      <a:r>
                        <a:rPr lang="es-ES" sz="1800" b="0" dirty="0" err="1">
                          <a:latin typeface="Arial" pitchFamily="34" charset="0"/>
                          <a:cs typeface="Arial" pitchFamily="34" charset="0"/>
                        </a:rPr>
                        <a:t>Bouffées</a:t>
                      </a:r>
                      <a:r>
                        <a:rPr lang="es-ES" sz="1800" b="0" dirty="0">
                          <a:latin typeface="Arial" pitchFamily="34" charset="0"/>
                          <a:cs typeface="Arial" pitchFamily="34" charset="0"/>
                        </a:rPr>
                        <a:t> de </a:t>
                      </a:r>
                      <a:r>
                        <a:rPr lang="es-ES" sz="1800" b="0" dirty="0" err="1">
                          <a:latin typeface="Arial" pitchFamily="34" charset="0"/>
                          <a:cs typeface="Arial" pitchFamily="34" charset="0"/>
                        </a:rPr>
                        <a:t>chaleur</a:t>
                      </a:r>
                      <a:r>
                        <a:rPr lang="es-ES" sz="1800" b="0" dirty="0">
                          <a:latin typeface="Arial" pitchFamily="34" charset="0"/>
                          <a:cs typeface="Arial" pitchFamily="34" charset="0"/>
                        </a:rPr>
                        <a:t>, </a:t>
                      </a:r>
                      <a:r>
                        <a:rPr lang="es-ES" sz="1800" b="0" dirty="0" err="1">
                          <a:latin typeface="Arial" pitchFamily="34" charset="0"/>
                          <a:cs typeface="Arial" pitchFamily="34" charset="0"/>
                        </a:rPr>
                        <a:t>irritabilité</a:t>
                      </a:r>
                      <a:r>
                        <a:rPr lang="es-ES" sz="1800" b="0" dirty="0">
                          <a:latin typeface="Arial" pitchFamily="34" charset="0"/>
                          <a:cs typeface="Arial" pitchFamily="34" charset="0"/>
                        </a:rPr>
                        <a:t>,</a:t>
                      </a:r>
                      <a:r>
                        <a:rPr lang="es-ES" sz="1800" b="0" baseline="0" dirty="0">
                          <a:latin typeface="Arial" pitchFamily="34" charset="0"/>
                          <a:cs typeface="Arial" pitchFamily="34" charset="0"/>
                        </a:rPr>
                        <a:t> </a:t>
                      </a:r>
                      <a:r>
                        <a:rPr lang="es-ES" sz="1800" b="0" baseline="0" dirty="0" err="1">
                          <a:latin typeface="Arial" pitchFamily="34" charset="0"/>
                          <a:cs typeface="Arial" pitchFamily="34" charset="0"/>
                        </a:rPr>
                        <a:t>ballonnement</a:t>
                      </a:r>
                      <a:r>
                        <a:rPr lang="es-ES" sz="1800" b="0" baseline="0" dirty="0">
                          <a:latin typeface="Arial" pitchFamily="34" charset="0"/>
                          <a:cs typeface="Arial" pitchFamily="34" charset="0"/>
                        </a:rPr>
                        <a:t> intestinal, </a:t>
                      </a:r>
                      <a:r>
                        <a:rPr lang="es-ES" sz="1800" b="0" baseline="0" dirty="0" err="1">
                          <a:latin typeface="Arial" pitchFamily="34" charset="0"/>
                          <a:cs typeface="Arial" pitchFamily="34" charset="0"/>
                        </a:rPr>
                        <a:t>gonflement</a:t>
                      </a:r>
                      <a:r>
                        <a:rPr lang="es-ES" sz="1800" b="0" baseline="0" dirty="0">
                          <a:latin typeface="Arial" pitchFamily="34" charset="0"/>
                          <a:cs typeface="Arial" pitchFamily="34" charset="0"/>
                        </a:rPr>
                        <a:t> </a:t>
                      </a:r>
                    </a:p>
                    <a:p>
                      <a:pPr marL="342900" lvl="0" indent="-342900">
                        <a:lnSpc>
                          <a:spcPts val="1320"/>
                        </a:lnSpc>
                        <a:spcAft>
                          <a:spcPts val="0"/>
                        </a:spcAft>
                        <a:buFont typeface="Symbol"/>
                        <a:buNone/>
                      </a:pPr>
                      <a:endParaRPr lang="es-ES" sz="1800" b="0" baseline="0" dirty="0">
                        <a:latin typeface="Arial" pitchFamily="34" charset="0"/>
                        <a:cs typeface="Arial" pitchFamily="34" charset="0"/>
                      </a:endParaRPr>
                    </a:p>
                    <a:p>
                      <a:pPr marL="342900" lvl="0" indent="-342900">
                        <a:lnSpc>
                          <a:spcPts val="1320"/>
                        </a:lnSpc>
                        <a:spcAft>
                          <a:spcPts val="0"/>
                        </a:spcAft>
                        <a:buFont typeface="Symbol"/>
                        <a:buNone/>
                      </a:pPr>
                      <a:r>
                        <a:rPr lang="es-ES" sz="1800" b="0" baseline="0" dirty="0">
                          <a:latin typeface="Arial" pitchFamily="34" charset="0"/>
                          <a:cs typeface="Arial" pitchFamily="34" charset="0"/>
                        </a:rPr>
                        <a:t>des </a:t>
                      </a:r>
                      <a:r>
                        <a:rPr lang="es-ES" sz="1800" b="0" baseline="0" dirty="0" err="1">
                          <a:latin typeface="Arial" pitchFamily="34" charset="0"/>
                          <a:cs typeface="Arial" pitchFamily="34" charset="0"/>
                        </a:rPr>
                        <a:t>pieds</a:t>
                      </a:r>
                      <a:endParaRPr lang="es-ES" sz="1800" b="0" baseline="0" dirty="0">
                        <a:latin typeface="Arial" pitchFamily="34" charset="0"/>
                        <a:cs typeface="Arial" pitchFamily="34" charset="0"/>
                      </a:endParaRPr>
                    </a:p>
                  </a:txBody>
                  <a:tcPr/>
                </a:tc>
                <a:tc hMerge="1">
                  <a:txBody>
                    <a:bodyPr/>
                    <a:lstStyle/>
                    <a:p>
                      <a:endParaRPr lang="es-ES"/>
                    </a:p>
                  </a:txBody>
                  <a:tcPr/>
                </a:tc>
                <a:extLst>
                  <a:ext uri="{0D108BD9-81ED-4DB2-BD59-A6C34878D82A}">
                    <a16:rowId xmlns:a16="http://schemas.microsoft.com/office/drawing/2014/main" val="10002"/>
                  </a:ext>
                </a:extLst>
              </a:tr>
              <a:tr h="575532">
                <a:tc gridSpan="2">
                  <a:txBody>
                    <a:bodyPr/>
                    <a:lstStyle/>
                    <a:p>
                      <a:pPr algn="ctr">
                        <a:lnSpc>
                          <a:spcPts val="1320"/>
                        </a:lnSpc>
                        <a:spcAft>
                          <a:spcPts val="1000"/>
                        </a:spcAft>
                      </a:pPr>
                      <a:endParaRPr lang="en-US" sz="1200" b="1" kern="1800" dirty="0">
                        <a:latin typeface="Arial" pitchFamily="34" charset="0"/>
                        <a:ea typeface="Times New Roman"/>
                        <a:cs typeface="Arial" pitchFamily="34" charset="0"/>
                      </a:endParaRPr>
                    </a:p>
                    <a:p>
                      <a:pPr algn="ctr">
                        <a:lnSpc>
                          <a:spcPts val="1320"/>
                        </a:lnSpc>
                        <a:spcAft>
                          <a:spcPts val="1000"/>
                        </a:spcAft>
                      </a:pPr>
                      <a:r>
                        <a:rPr lang="en-US" sz="1800" b="1" kern="1800" dirty="0" err="1">
                          <a:latin typeface="Arial" pitchFamily="34" charset="0"/>
                          <a:ea typeface="Times New Roman"/>
                          <a:cs typeface="Arial" pitchFamily="34" charset="0"/>
                        </a:rPr>
                        <a:t>conséquences</a:t>
                      </a:r>
                      <a:r>
                        <a:rPr lang="en-US" sz="1800" b="1" kern="1800" dirty="0">
                          <a:latin typeface="Arial" pitchFamily="34" charset="0"/>
                          <a:ea typeface="Times New Roman"/>
                          <a:cs typeface="Arial" pitchFamily="34" charset="0"/>
                        </a:rPr>
                        <a:t>  </a:t>
                      </a:r>
                      <a:r>
                        <a:rPr lang="en-US" sz="1800" b="1" kern="1800" dirty="0" err="1">
                          <a:latin typeface="Arial" pitchFamily="34" charset="0"/>
                          <a:ea typeface="Times New Roman"/>
                          <a:cs typeface="Arial" pitchFamily="34" charset="0"/>
                        </a:rPr>
                        <a:t>générales</a:t>
                      </a:r>
                      <a:endParaRPr lang="en-US" sz="1800" b="1" kern="1800" dirty="0">
                        <a:latin typeface="Arial" pitchFamily="34" charset="0"/>
                        <a:ea typeface="Times New Roman"/>
                        <a:cs typeface="Arial" pitchFamily="34" charset="0"/>
                      </a:endParaRPr>
                    </a:p>
                  </a:txBody>
                  <a:tcPr/>
                </a:tc>
                <a:tc hMerge="1">
                  <a:txBody>
                    <a:bodyPr/>
                    <a:lstStyle/>
                    <a:p>
                      <a:endParaRPr lang="es-ES"/>
                    </a:p>
                  </a:txBody>
                  <a:tcPr/>
                </a:tc>
                <a:extLst>
                  <a:ext uri="{0D108BD9-81ED-4DB2-BD59-A6C34878D82A}">
                    <a16:rowId xmlns:a16="http://schemas.microsoft.com/office/drawing/2014/main" val="10003"/>
                  </a:ext>
                </a:extLst>
              </a:tr>
              <a:tr h="1662283">
                <a:tc>
                  <a:txBody>
                    <a:bodyPr/>
                    <a:lstStyle/>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désordres</a:t>
                      </a:r>
                      <a:r>
                        <a:rPr lang="es-ES" sz="1800" dirty="0">
                          <a:solidFill>
                            <a:schemeClr val="bg1"/>
                          </a:solidFill>
                          <a:latin typeface="Arial"/>
                        </a:rPr>
                        <a:t> des </a:t>
                      </a:r>
                      <a:r>
                        <a:rPr lang="es-ES" sz="1800" dirty="0" err="1">
                          <a:solidFill>
                            <a:schemeClr val="bg1"/>
                          </a:solidFill>
                          <a:latin typeface="Arial"/>
                        </a:rPr>
                        <a:t>lipides</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baseline="0" dirty="0" err="1">
                          <a:solidFill>
                            <a:schemeClr val="bg1"/>
                          </a:solidFill>
                          <a:latin typeface="Arial"/>
                        </a:rPr>
                        <a:t>hy</a:t>
                      </a:r>
                      <a:r>
                        <a:rPr lang="es-ES" sz="1800" dirty="0" err="1">
                          <a:solidFill>
                            <a:schemeClr val="bg1"/>
                          </a:solidFill>
                          <a:latin typeface="Arial"/>
                        </a:rPr>
                        <a:t>percoagulation</a:t>
                      </a:r>
                      <a:endParaRPr lang="es-ES" sz="1800" dirty="0">
                        <a:solidFill>
                          <a:schemeClr val="bg1"/>
                        </a:solidFill>
                        <a:latin typeface="Arial"/>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s-ES" sz="1800" dirty="0" err="1">
                          <a:solidFill>
                            <a:schemeClr val="bg1"/>
                          </a:solidFill>
                          <a:latin typeface="Arial"/>
                        </a:rPr>
                        <a:t>troubles</a:t>
                      </a:r>
                      <a:r>
                        <a:rPr lang="es-ES" sz="1800" dirty="0">
                          <a:solidFill>
                            <a:schemeClr val="bg1"/>
                          </a:solidFill>
                          <a:latin typeface="Arial"/>
                        </a:rPr>
                        <a:t> </a:t>
                      </a:r>
                      <a:r>
                        <a:rPr lang="es-ES" sz="1800" dirty="0" err="1">
                          <a:solidFill>
                            <a:schemeClr val="bg1"/>
                          </a:solidFill>
                          <a:latin typeface="Arial"/>
                        </a:rPr>
                        <a:t>vasculaires</a:t>
                      </a:r>
                      <a:endParaRPr lang="es-ES" sz="1800" dirty="0">
                        <a:solidFill>
                          <a:schemeClr val="bg1"/>
                        </a:solidFill>
                        <a:latin typeface="Arial"/>
                      </a:endParaRPr>
                    </a:p>
                    <a:p>
                      <a:pPr marL="0" marR="0" indent="0" algn="l" defTabSz="914400" rtl="0" eaLnBrk="1" fontAlgn="auto" latinLnBrk="0" hangingPunct="1">
                        <a:lnSpc>
                          <a:spcPct val="100000"/>
                        </a:lnSpc>
                        <a:spcBef>
                          <a:spcPts val="600"/>
                        </a:spcBef>
                        <a:spcAft>
                          <a:spcPts val="0"/>
                        </a:spcAft>
                        <a:buClrTx/>
                        <a:buSzTx/>
                        <a:buFont typeface="Arial" pitchFamily="34" charset="0"/>
                        <a:buNone/>
                        <a:tabLst/>
                        <a:defRPr/>
                      </a:pPr>
                      <a:r>
                        <a:rPr lang="es-ES" sz="1800" dirty="0" err="1">
                          <a:solidFill>
                            <a:schemeClr val="bg1"/>
                          </a:solidFill>
                          <a:latin typeface="Arial"/>
                        </a:rPr>
                        <a:t>thromboses</a:t>
                      </a:r>
                      <a:r>
                        <a:rPr lang="es-ES" sz="1800" dirty="0">
                          <a:solidFill>
                            <a:schemeClr val="bg1"/>
                          </a:solidFill>
                          <a:latin typeface="Arial"/>
                        </a:rPr>
                        <a:t> </a:t>
                      </a:r>
                      <a:r>
                        <a:rPr lang="es-ES" sz="1800" dirty="0" err="1">
                          <a:solidFill>
                            <a:schemeClr val="bg1"/>
                          </a:solidFill>
                          <a:latin typeface="Arial"/>
                        </a:rPr>
                        <a:t>veineuses</a:t>
                      </a:r>
                      <a:r>
                        <a:rPr lang="es-ES" sz="1800" dirty="0">
                          <a:solidFill>
                            <a:schemeClr val="bg1"/>
                          </a:solidFill>
                          <a:latin typeface="Arial"/>
                        </a:rPr>
                        <a:t> </a:t>
                      </a:r>
                    </a:p>
                  </a:txBody>
                  <a:tcPr/>
                </a:tc>
                <a:tc>
                  <a:txBody>
                    <a:bodyPr/>
                    <a:lstStyle/>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a:solidFill>
                            <a:schemeClr val="bg1"/>
                          </a:solidFill>
                          <a:latin typeface="Arial"/>
                        </a:rPr>
                        <a:t>fatigue</a:t>
                      </a: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troubles</a:t>
                      </a:r>
                      <a:r>
                        <a:rPr lang="es-ES" sz="1800" baseline="0" dirty="0">
                          <a:solidFill>
                            <a:schemeClr val="bg1"/>
                          </a:solidFill>
                          <a:latin typeface="Arial"/>
                        </a:rPr>
                        <a:t> </a:t>
                      </a:r>
                      <a:r>
                        <a:rPr lang="es-ES" sz="1800" baseline="0" dirty="0" err="1">
                          <a:solidFill>
                            <a:schemeClr val="bg1"/>
                          </a:solidFill>
                          <a:latin typeface="Arial"/>
                        </a:rPr>
                        <a:t>rhumatismaux</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involution</a:t>
                      </a:r>
                      <a:r>
                        <a:rPr lang="es-ES" sz="1800" dirty="0">
                          <a:solidFill>
                            <a:schemeClr val="bg1"/>
                          </a:solidFill>
                          <a:latin typeface="Arial"/>
                        </a:rPr>
                        <a:t> du</a:t>
                      </a:r>
                      <a:r>
                        <a:rPr lang="es-ES" sz="1800" baseline="0" dirty="0">
                          <a:solidFill>
                            <a:schemeClr val="bg1"/>
                          </a:solidFill>
                          <a:latin typeface="Arial"/>
                        </a:rPr>
                        <a:t> </a:t>
                      </a:r>
                      <a:r>
                        <a:rPr lang="es-ES" sz="1800" baseline="0" dirty="0" err="1">
                          <a:solidFill>
                            <a:schemeClr val="bg1"/>
                          </a:solidFill>
                          <a:latin typeface="Arial"/>
                        </a:rPr>
                        <a:t>cerveau</a:t>
                      </a:r>
                      <a:endParaRPr lang="es-ES" sz="1800" dirty="0">
                        <a:solidFill>
                          <a:schemeClr val="bg1"/>
                        </a:solidFill>
                        <a:latin typeface="Arial"/>
                      </a:endParaRPr>
                    </a:p>
                    <a:p>
                      <a:pPr marL="342900" marR="0" lvl="0" indent="-342900" algn="l" defTabSz="914400" rtl="0" eaLnBrk="1" fontAlgn="auto" latinLnBrk="0" hangingPunct="1">
                        <a:lnSpc>
                          <a:spcPct val="100000"/>
                        </a:lnSpc>
                        <a:spcBef>
                          <a:spcPts val="0"/>
                        </a:spcBef>
                        <a:spcAft>
                          <a:spcPts val="1000"/>
                        </a:spcAft>
                        <a:buClrTx/>
                        <a:buSzTx/>
                        <a:buFont typeface="Arial" pitchFamily="34" charset="0"/>
                        <a:buNone/>
                        <a:tabLst/>
                        <a:defRPr/>
                      </a:pPr>
                      <a:r>
                        <a:rPr lang="es-ES" sz="1800" dirty="0" err="1">
                          <a:solidFill>
                            <a:schemeClr val="bg1"/>
                          </a:solidFill>
                          <a:latin typeface="Arial"/>
                        </a:rPr>
                        <a:t>maladie</a:t>
                      </a:r>
                      <a:r>
                        <a:rPr lang="es-ES" sz="1800" dirty="0">
                          <a:solidFill>
                            <a:schemeClr val="bg1"/>
                          </a:solidFill>
                          <a:latin typeface="Arial"/>
                        </a:rPr>
                        <a:t> d’ Alzheimer </a:t>
                      </a:r>
                    </a:p>
                  </a:txBody>
                  <a:tcPr/>
                </a:tc>
                <a:extLst>
                  <a:ext uri="{0D108BD9-81ED-4DB2-BD59-A6C34878D82A}">
                    <a16:rowId xmlns:a16="http://schemas.microsoft.com/office/drawing/2014/main" val="10004"/>
                  </a:ext>
                </a:extLst>
              </a:tr>
              <a:tr h="575532">
                <a:tc gridSpan="2">
                  <a:txBody>
                    <a:bodyPr/>
                    <a:lstStyle/>
                    <a:p>
                      <a:pPr algn="ctr">
                        <a:lnSpc>
                          <a:spcPts val="1320"/>
                        </a:lnSpc>
                        <a:spcAft>
                          <a:spcPts val="1000"/>
                        </a:spcAft>
                      </a:pPr>
                      <a:endParaRPr lang="en-US" sz="1800" b="1" kern="1800" dirty="0">
                        <a:latin typeface="Arial" pitchFamily="34" charset="0"/>
                        <a:ea typeface="Times New Roman"/>
                        <a:cs typeface="Arial" pitchFamily="34" charset="0"/>
                      </a:endParaRPr>
                    </a:p>
                    <a:p>
                      <a:pPr algn="ctr">
                        <a:lnSpc>
                          <a:spcPts val="1320"/>
                        </a:lnSpc>
                        <a:spcAft>
                          <a:spcPts val="1000"/>
                        </a:spcAft>
                      </a:pPr>
                      <a:r>
                        <a:rPr lang="en-US" sz="1800" b="1" kern="1800" dirty="0" err="1">
                          <a:latin typeface="Arial" pitchFamily="34" charset="0"/>
                          <a:ea typeface="Times New Roman"/>
                          <a:cs typeface="Arial" pitchFamily="34" charset="0"/>
                        </a:rPr>
                        <a:t>conséquences</a:t>
                      </a:r>
                      <a:r>
                        <a:rPr lang="en-US" sz="1800" b="1" kern="1800" dirty="0">
                          <a:latin typeface="Arial" pitchFamily="34" charset="0"/>
                          <a:ea typeface="Times New Roman"/>
                          <a:cs typeface="Arial" pitchFamily="34" charset="0"/>
                        </a:rPr>
                        <a:t>  locales</a:t>
                      </a:r>
                      <a:endParaRPr lang="en-US" sz="1800" b="1" u="sng" kern="1800" dirty="0">
                        <a:latin typeface="Arial" pitchFamily="34" charset="0"/>
                        <a:ea typeface="Times New Roman"/>
                        <a:cs typeface="Arial" pitchFamily="34" charset="0"/>
                      </a:endParaRPr>
                    </a:p>
                  </a:txBody>
                  <a:tcPr/>
                </a:tc>
                <a:tc hMerge="1">
                  <a:txBody>
                    <a:bodyPr/>
                    <a:lstStyle/>
                    <a:p>
                      <a:endParaRPr lang="es-ES"/>
                    </a:p>
                  </a:txBody>
                  <a:tcPr/>
                </a:tc>
                <a:extLst>
                  <a:ext uri="{0D108BD9-81ED-4DB2-BD59-A6C34878D82A}">
                    <a16:rowId xmlns:a16="http://schemas.microsoft.com/office/drawing/2014/main" val="10005"/>
                  </a:ext>
                </a:extLst>
              </a:tr>
              <a:tr h="1534752">
                <a:tc gridSpan="2">
                  <a:txBody>
                    <a:bodyPr/>
                    <a:lstStyle/>
                    <a:p>
                      <a:pPr marL="342900" indent="-342900" algn="l">
                        <a:buFont typeface="+mj-lt"/>
                        <a:buNone/>
                      </a:pPr>
                      <a:r>
                        <a:rPr kumimoji="0" lang="es-ES" sz="1800" kern="1200" dirty="0" err="1">
                          <a:solidFill>
                            <a:schemeClr val="dk1"/>
                          </a:solidFill>
                          <a:latin typeface="Arial" pitchFamily="34" charset="0"/>
                          <a:ea typeface="+mn-ea"/>
                          <a:cs typeface="Arial" pitchFamily="34" charset="0"/>
                        </a:rPr>
                        <a:t>incontinence</a:t>
                      </a:r>
                      <a:r>
                        <a:rPr kumimoji="0" lang="es-ES" sz="1800" kern="1200" dirty="0">
                          <a:solidFill>
                            <a:schemeClr val="dk1"/>
                          </a:solidFill>
                          <a:latin typeface="Arial" pitchFamily="34" charset="0"/>
                          <a:ea typeface="+mn-ea"/>
                          <a:cs typeface="Arial" pitchFamily="34" charset="0"/>
                        </a:rPr>
                        <a:t>, </a:t>
                      </a:r>
                      <a:r>
                        <a:rPr kumimoji="0" lang="es-ES" sz="1800" kern="1200" dirty="0" err="1">
                          <a:solidFill>
                            <a:schemeClr val="dk1"/>
                          </a:solidFill>
                          <a:latin typeface="Arial" pitchFamily="34" charset="0"/>
                          <a:ea typeface="+mn-ea"/>
                          <a:cs typeface="Arial" pitchFamily="34" charset="0"/>
                        </a:rPr>
                        <a:t>mictions</a:t>
                      </a:r>
                      <a:r>
                        <a:rPr kumimoji="0" lang="es-ES" sz="1800" kern="1200" baseline="0" dirty="0">
                          <a:solidFill>
                            <a:schemeClr val="dk1"/>
                          </a:solidFill>
                          <a:latin typeface="Arial" pitchFamily="34" charset="0"/>
                          <a:ea typeface="+mn-ea"/>
                          <a:cs typeface="Arial" pitchFamily="34" charset="0"/>
                        </a:rPr>
                        <a:t> urgentes, </a:t>
                      </a:r>
                      <a:r>
                        <a:rPr kumimoji="0" lang="es-ES" sz="1800" kern="1200" baseline="0" dirty="0" err="1">
                          <a:solidFill>
                            <a:schemeClr val="dk1"/>
                          </a:solidFill>
                          <a:latin typeface="Arial" pitchFamily="34" charset="0"/>
                          <a:ea typeface="+mn-ea"/>
                          <a:cs typeface="Arial" pitchFamily="34" charset="0"/>
                        </a:rPr>
                        <a:t>cystites</a:t>
                      </a:r>
                      <a:r>
                        <a:rPr kumimoji="0" lang="es-ES" sz="1800" kern="1200" baseline="0" dirty="0">
                          <a:solidFill>
                            <a:schemeClr val="dk1"/>
                          </a:solidFill>
                          <a:latin typeface="Arial" pitchFamily="34" charset="0"/>
                          <a:ea typeface="+mn-ea"/>
                          <a:cs typeface="Arial" pitchFamily="34" charset="0"/>
                        </a:rPr>
                        <a:t> à </a:t>
                      </a:r>
                      <a:r>
                        <a:rPr kumimoji="0" lang="es-ES" sz="1800" kern="1200" baseline="0" dirty="0" err="1">
                          <a:solidFill>
                            <a:schemeClr val="dk1"/>
                          </a:solidFill>
                          <a:latin typeface="Arial" pitchFamily="34" charset="0"/>
                          <a:ea typeface="+mn-ea"/>
                          <a:cs typeface="Arial" pitchFamily="34" charset="0"/>
                        </a:rPr>
                        <a:t>répétition</a:t>
                      </a:r>
                      <a:endParaRPr kumimoji="0" lang="es-ES" sz="1800" kern="1200" dirty="0">
                        <a:solidFill>
                          <a:schemeClr val="dk1"/>
                        </a:solidFill>
                        <a:latin typeface="Arial" pitchFamily="34" charset="0"/>
                        <a:ea typeface="+mn-ea"/>
                        <a:cs typeface="Arial" pitchFamily="34" charset="0"/>
                      </a:endParaRPr>
                    </a:p>
                    <a:p>
                      <a:pPr marL="342900" indent="-342900" algn="l">
                        <a:buFont typeface="+mj-lt"/>
                        <a:buNone/>
                      </a:pPr>
                      <a:r>
                        <a:rPr kumimoji="0" lang="es-ES" sz="1800" kern="1200" dirty="0" err="1">
                          <a:solidFill>
                            <a:schemeClr val="dk1"/>
                          </a:solidFill>
                          <a:latin typeface="Arial" pitchFamily="34" charset="0"/>
                          <a:ea typeface="+mn-ea"/>
                          <a:cs typeface="Arial" pitchFamily="34" charset="0"/>
                        </a:rPr>
                        <a:t>provoquées</a:t>
                      </a:r>
                      <a:r>
                        <a:rPr kumimoji="0" lang="es-ES" sz="1800" kern="1200" dirty="0">
                          <a:solidFill>
                            <a:schemeClr val="dk1"/>
                          </a:solidFill>
                          <a:latin typeface="Arial" pitchFamily="34" charset="0"/>
                          <a:ea typeface="+mn-ea"/>
                          <a:cs typeface="Arial" pitchFamily="34" charset="0"/>
                        </a:rPr>
                        <a:t> par la </a:t>
                      </a:r>
                      <a:r>
                        <a:rPr kumimoji="0" lang="es-ES" sz="1800" kern="1200" dirty="0" err="1">
                          <a:solidFill>
                            <a:srgbClr val="FF0000"/>
                          </a:solidFill>
                          <a:latin typeface="Arial" pitchFamily="34" charset="0"/>
                          <a:ea typeface="+mn-ea"/>
                          <a:cs typeface="Arial" pitchFamily="34" charset="0"/>
                        </a:rPr>
                        <a:t>sclérose</a:t>
                      </a:r>
                      <a:r>
                        <a:rPr kumimoji="0" lang="es-ES" sz="1800" kern="1200" dirty="0">
                          <a:solidFill>
                            <a:srgbClr val="FF0000"/>
                          </a:solidFill>
                          <a:latin typeface="Arial" pitchFamily="34" charset="0"/>
                          <a:ea typeface="+mn-ea"/>
                          <a:cs typeface="Arial" pitchFamily="34" charset="0"/>
                        </a:rPr>
                        <a:t> et</a:t>
                      </a:r>
                      <a:r>
                        <a:rPr kumimoji="0" lang="es-ES" sz="1800" kern="1200" baseline="0" dirty="0">
                          <a:solidFill>
                            <a:srgbClr val="FF0000"/>
                          </a:solidFill>
                          <a:latin typeface="Arial" pitchFamily="34" charset="0"/>
                          <a:ea typeface="+mn-ea"/>
                          <a:cs typeface="Arial" pitchFamily="34" charset="0"/>
                        </a:rPr>
                        <a:t> l’</a:t>
                      </a:r>
                      <a:r>
                        <a:rPr kumimoji="0" lang="es-ES" sz="1800" kern="1200" dirty="0">
                          <a:solidFill>
                            <a:srgbClr val="FF0000"/>
                          </a:solidFill>
                          <a:latin typeface="Arial" pitchFamily="34" charset="0"/>
                          <a:ea typeface="+mn-ea"/>
                          <a:cs typeface="Arial" pitchFamily="34" charset="0"/>
                        </a:rPr>
                        <a:t> </a:t>
                      </a:r>
                      <a:r>
                        <a:rPr kumimoji="0" lang="es-ES" sz="1800" kern="1200" dirty="0" err="1">
                          <a:solidFill>
                            <a:srgbClr val="FF0000"/>
                          </a:solidFill>
                          <a:latin typeface="Arial" pitchFamily="34" charset="0"/>
                          <a:ea typeface="+mn-ea"/>
                          <a:cs typeface="Arial" pitchFamily="34" charset="0"/>
                        </a:rPr>
                        <a:t>inflammation</a:t>
                      </a:r>
                      <a:r>
                        <a:rPr kumimoji="0" lang="es-ES" sz="1800" kern="1200" dirty="0">
                          <a:solidFill>
                            <a:srgbClr val="FF0000"/>
                          </a:solidFill>
                          <a:latin typeface="Arial" pitchFamily="34" charset="0"/>
                          <a:ea typeface="+mn-ea"/>
                          <a:cs typeface="Arial" pitchFamily="34" charset="0"/>
                        </a:rPr>
                        <a:t> du col de la </a:t>
                      </a:r>
                      <a:r>
                        <a:rPr kumimoji="0" lang="es-ES" sz="1800" kern="1200" dirty="0" err="1">
                          <a:solidFill>
                            <a:srgbClr val="FF0000"/>
                          </a:solidFill>
                          <a:latin typeface="Arial" pitchFamily="34" charset="0"/>
                          <a:ea typeface="+mn-ea"/>
                          <a:cs typeface="Arial" pitchFamily="34" charset="0"/>
                        </a:rPr>
                        <a:t>vessie</a:t>
                      </a:r>
                      <a:endParaRPr kumimoji="0" lang="es-ES" sz="1800" kern="1200" dirty="0">
                        <a:solidFill>
                          <a:srgbClr val="FF0000"/>
                        </a:solidFill>
                        <a:latin typeface="Arial" pitchFamily="34" charset="0"/>
                        <a:ea typeface="+mn-ea"/>
                        <a:cs typeface="Arial" pitchFamily="34" charset="0"/>
                      </a:endParaRPr>
                    </a:p>
                    <a:p>
                      <a:pPr marL="342900" indent="-342900" algn="l">
                        <a:buFont typeface="+mj-lt"/>
                        <a:buNone/>
                      </a:pPr>
                      <a:endParaRPr kumimoji="0" lang="es-ES" sz="1800" kern="1200" dirty="0">
                        <a:solidFill>
                          <a:schemeClr val="dk1"/>
                        </a:solidFill>
                        <a:latin typeface="Arial" pitchFamily="34" charset="0"/>
                        <a:ea typeface="+mn-ea"/>
                        <a:cs typeface="Arial" pitchFamily="34" charset="0"/>
                      </a:endParaRPr>
                    </a:p>
                    <a:p>
                      <a:pPr algn="l"/>
                      <a:r>
                        <a:rPr kumimoji="0" lang="es-ES" sz="1800" kern="1200" dirty="0" err="1">
                          <a:solidFill>
                            <a:schemeClr val="dk1"/>
                          </a:solidFill>
                          <a:latin typeface="Arial" pitchFamily="34" charset="0"/>
                          <a:ea typeface="+mn-ea"/>
                          <a:cs typeface="Arial" pitchFamily="34" charset="0"/>
                        </a:rPr>
                        <a:t>relations</a:t>
                      </a:r>
                      <a:r>
                        <a:rPr kumimoji="0" lang="es-ES" sz="1800" kern="1200" dirty="0">
                          <a:solidFill>
                            <a:schemeClr val="dk1"/>
                          </a:solidFill>
                          <a:latin typeface="Arial" pitchFamily="34" charset="0"/>
                          <a:ea typeface="+mn-ea"/>
                          <a:cs typeface="Arial" pitchFamily="34" charset="0"/>
                        </a:rPr>
                        <a:t> </a:t>
                      </a:r>
                      <a:r>
                        <a:rPr kumimoji="0" lang="es-ES" sz="1800" kern="1200" dirty="0" err="1">
                          <a:solidFill>
                            <a:schemeClr val="dk1"/>
                          </a:solidFill>
                          <a:latin typeface="Arial" pitchFamily="34" charset="0"/>
                          <a:ea typeface="+mn-ea"/>
                          <a:cs typeface="Arial" pitchFamily="34" charset="0"/>
                        </a:rPr>
                        <a:t>sexuelles</a:t>
                      </a:r>
                      <a:r>
                        <a:rPr kumimoji="0" lang="es-ES" sz="1800" kern="1200" dirty="0">
                          <a:solidFill>
                            <a:schemeClr val="dk1"/>
                          </a:solidFill>
                          <a:latin typeface="Arial" pitchFamily="34" charset="0"/>
                          <a:ea typeface="+mn-ea"/>
                          <a:cs typeface="Arial" pitchFamily="34" charset="0"/>
                        </a:rPr>
                        <a:t> </a:t>
                      </a:r>
                      <a:r>
                        <a:rPr kumimoji="0" lang="es-ES" sz="1800" kern="1200" dirty="0" err="1">
                          <a:solidFill>
                            <a:schemeClr val="dk1"/>
                          </a:solidFill>
                          <a:latin typeface="Arial" pitchFamily="34" charset="0"/>
                          <a:ea typeface="+mn-ea"/>
                          <a:cs typeface="Arial" pitchFamily="34" charset="0"/>
                        </a:rPr>
                        <a:t>douloureuses</a:t>
                      </a:r>
                      <a:r>
                        <a:rPr kumimoji="0" lang="es-ES" sz="1800" kern="1200" baseline="0" dirty="0">
                          <a:solidFill>
                            <a:schemeClr val="dk1"/>
                          </a:solidFill>
                          <a:latin typeface="Arial" pitchFamily="34" charset="0"/>
                          <a:ea typeface="+mn-ea"/>
                          <a:cs typeface="Arial" pitchFamily="34" charset="0"/>
                        </a:rPr>
                        <a:t> </a:t>
                      </a:r>
                      <a:r>
                        <a:rPr kumimoji="0" lang="es-ES" sz="1800" kern="1200" baseline="0" dirty="0" err="1">
                          <a:solidFill>
                            <a:schemeClr val="dk1"/>
                          </a:solidFill>
                          <a:latin typeface="Arial" pitchFamily="34" charset="0"/>
                          <a:ea typeface="+mn-ea"/>
                          <a:cs typeface="Arial" pitchFamily="34" charset="0"/>
                        </a:rPr>
                        <a:t>ou</a:t>
                      </a:r>
                      <a:r>
                        <a:rPr kumimoji="0" lang="es-ES" sz="1800" kern="1200" baseline="0" dirty="0">
                          <a:solidFill>
                            <a:schemeClr val="dk1"/>
                          </a:solidFill>
                          <a:latin typeface="Arial" pitchFamily="34" charset="0"/>
                          <a:ea typeface="+mn-ea"/>
                          <a:cs typeface="Arial" pitchFamily="34" charset="0"/>
                        </a:rPr>
                        <a:t> </a:t>
                      </a:r>
                      <a:r>
                        <a:rPr kumimoji="0" lang="es-ES" sz="1800" kern="1200" dirty="0">
                          <a:solidFill>
                            <a:schemeClr val="dk1"/>
                          </a:solidFill>
                          <a:latin typeface="Arial" pitchFamily="34" charset="0"/>
                          <a:ea typeface="+mn-ea"/>
                          <a:cs typeface="Arial" pitchFamily="34" charset="0"/>
                        </a:rPr>
                        <a:t>difíciles </a:t>
                      </a:r>
                      <a:r>
                        <a:rPr kumimoji="0" lang="es-ES" sz="1800" kern="1200" dirty="0" err="1">
                          <a:solidFill>
                            <a:schemeClr val="dk1"/>
                          </a:solidFill>
                          <a:latin typeface="Arial" pitchFamily="34" charset="0"/>
                          <a:ea typeface="+mn-ea"/>
                          <a:cs typeface="Arial" pitchFamily="34" charset="0"/>
                        </a:rPr>
                        <a:t>causées</a:t>
                      </a:r>
                      <a:r>
                        <a:rPr kumimoji="0" lang="es-ES" sz="1800" kern="1200" baseline="0" dirty="0">
                          <a:solidFill>
                            <a:schemeClr val="dk1"/>
                          </a:solidFill>
                          <a:latin typeface="Arial" pitchFamily="34" charset="0"/>
                          <a:ea typeface="+mn-ea"/>
                          <a:cs typeface="Arial" pitchFamily="34" charset="0"/>
                        </a:rPr>
                        <a:t> par </a:t>
                      </a:r>
                      <a:r>
                        <a:rPr kumimoji="0" lang="es-ES" sz="1800" kern="1200" dirty="0">
                          <a:solidFill>
                            <a:schemeClr val="dk1"/>
                          </a:solidFill>
                          <a:latin typeface="Arial" pitchFamily="34" charset="0"/>
                          <a:ea typeface="+mn-ea"/>
                          <a:cs typeface="Arial" pitchFamily="34" charset="0"/>
                        </a:rPr>
                        <a:t>la </a:t>
                      </a:r>
                      <a:r>
                        <a:rPr kumimoji="0" lang="es-ES" sz="1800" kern="1200" dirty="0" err="1">
                          <a:solidFill>
                            <a:srgbClr val="FF0000"/>
                          </a:solidFill>
                          <a:latin typeface="Arial" pitchFamily="34" charset="0"/>
                          <a:ea typeface="+mn-ea"/>
                          <a:cs typeface="Arial" pitchFamily="34" charset="0"/>
                        </a:rPr>
                        <a:t>sclérose</a:t>
                      </a:r>
                      <a:r>
                        <a:rPr kumimoji="0" lang="es-ES" sz="1800" kern="1200" dirty="0">
                          <a:solidFill>
                            <a:srgbClr val="FF0000"/>
                          </a:solidFill>
                          <a:latin typeface="Arial" pitchFamily="34" charset="0"/>
                          <a:ea typeface="+mn-ea"/>
                          <a:cs typeface="Arial" pitchFamily="34" charset="0"/>
                        </a:rPr>
                        <a:t> de la </a:t>
                      </a:r>
                      <a:r>
                        <a:rPr kumimoji="0" lang="es-ES" sz="1800" kern="1200" dirty="0" err="1">
                          <a:solidFill>
                            <a:srgbClr val="FF0000"/>
                          </a:solidFill>
                          <a:latin typeface="Arial" pitchFamily="34" charset="0"/>
                          <a:ea typeface="+mn-ea"/>
                          <a:cs typeface="Arial" pitchFamily="34" charset="0"/>
                        </a:rPr>
                        <a:t>vulve</a:t>
                      </a:r>
                      <a:endParaRPr kumimoji="0" lang="es-ES" sz="1800" kern="1200" dirty="0">
                        <a:solidFill>
                          <a:schemeClr val="dk1"/>
                        </a:solidFill>
                        <a:latin typeface="Arial" pitchFamily="34" charset="0"/>
                        <a:ea typeface="+mn-ea"/>
                        <a:cs typeface="Arial" pitchFamily="34" charset="0"/>
                      </a:endParaRPr>
                    </a:p>
                    <a:p>
                      <a:endParaRPr kumimoji="0" lang="es-ES" sz="1800" kern="1200" dirty="0">
                        <a:solidFill>
                          <a:schemeClr val="dk1"/>
                        </a:solidFill>
                        <a:latin typeface="+mn-lt"/>
                        <a:ea typeface="+mn-ea"/>
                        <a:cs typeface="+mn-cs"/>
                      </a:endParaRPr>
                    </a:p>
                  </a:txBody>
                  <a:tcPr/>
                </a:tc>
                <a:tc hMerge="1">
                  <a:txBody>
                    <a:bodyPr/>
                    <a:lstStyle/>
                    <a:p>
                      <a:endParaRPr lang="es-E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ZoneTexte 3"/>
          <p:cNvSpPr txBox="1"/>
          <p:nvPr/>
        </p:nvSpPr>
        <p:spPr>
          <a:xfrm>
            <a:off x="6407696" y="6237312"/>
            <a:ext cx="2736304" cy="369332"/>
          </a:xfrm>
          <a:prstGeom prst="rect">
            <a:avLst/>
          </a:prstGeom>
          <a:noFill/>
        </p:spPr>
        <p:txBody>
          <a:bodyPr wrap="square" rtlCol="0">
            <a:spAutoFit/>
          </a:bodyPr>
          <a:lstStyle/>
          <a:p>
            <a:r>
              <a:rPr lang="es-ES" dirty="0">
                <a:solidFill>
                  <a:srgbClr val="FFC000"/>
                </a:solidFill>
              </a:rPr>
              <a:t>www.georgesdebled.org</a:t>
            </a:r>
          </a:p>
        </p:txBody>
      </p:sp>
      <p:graphicFrame>
        <p:nvGraphicFramePr>
          <p:cNvPr id="5" name="Tableau 4"/>
          <p:cNvGraphicFramePr>
            <a:graphicFrameLocks noGrp="1"/>
          </p:cNvGraphicFramePr>
          <p:nvPr/>
        </p:nvGraphicFramePr>
        <p:xfrm>
          <a:off x="35496" y="44624"/>
          <a:ext cx="9108504" cy="3583940"/>
        </p:xfrm>
        <a:graphic>
          <a:graphicData uri="http://schemas.openxmlformats.org/drawingml/2006/table">
            <a:tbl>
              <a:tblPr firstRow="1" bandRow="1">
                <a:tableStyleId>{5C22544A-7EE6-4342-B048-85BDC9FD1C3A}</a:tableStyleId>
              </a:tblPr>
              <a:tblGrid>
                <a:gridCol w="9108504">
                  <a:extLst>
                    <a:ext uri="{9D8B030D-6E8A-4147-A177-3AD203B41FA5}">
                      <a16:colId xmlns:a16="http://schemas.microsoft.com/office/drawing/2014/main" val="20000"/>
                    </a:ext>
                  </a:extLst>
                </a:gridCol>
              </a:tblGrid>
              <a:tr h="1008112">
                <a:tc>
                  <a:txBody>
                    <a:bodyPr/>
                    <a:lstStyle/>
                    <a:p>
                      <a:pPr algn="ctr">
                        <a:lnSpc>
                          <a:spcPts val="1320"/>
                        </a:lnSpc>
                        <a:spcAft>
                          <a:spcPts val="1000"/>
                        </a:spcAft>
                      </a:pPr>
                      <a:endParaRPr lang="en-US" sz="1800" b="1" kern="1800" dirty="0">
                        <a:solidFill>
                          <a:srgbClr val="FFC000"/>
                        </a:solidFill>
                        <a:latin typeface="Arial" pitchFamily="34" charset="0"/>
                        <a:ea typeface="Times New Roman"/>
                        <a:cs typeface="Arial" pitchFamily="34" charset="0"/>
                      </a:endParaRPr>
                    </a:p>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a:solidFill>
                            <a:srgbClr val="FFC000"/>
                          </a:solidFill>
                          <a:latin typeface="Arial" pitchFamily="34" charset="0"/>
                          <a:ea typeface="Times New Roman"/>
                          <a:cs typeface="Arial" pitchFamily="34" charset="0"/>
                        </a:rPr>
                        <a:t>Pathologie</a:t>
                      </a:r>
                      <a:r>
                        <a:rPr lang="en-US" sz="2800" b="1" kern="1800" dirty="0">
                          <a:solidFill>
                            <a:srgbClr val="FFC000"/>
                          </a:solidFill>
                          <a:latin typeface="Arial" pitchFamily="34" charset="0"/>
                          <a:ea typeface="Times New Roman"/>
                          <a:cs typeface="Arial" pitchFamily="34" charset="0"/>
                        </a:rPr>
                        <a:t> des </a:t>
                      </a:r>
                      <a:r>
                        <a:rPr lang="en-US" sz="2800" b="1" kern="1800" dirty="0" err="1">
                          <a:solidFill>
                            <a:srgbClr val="FFC000"/>
                          </a:solidFill>
                          <a:latin typeface="Arial" pitchFamily="34" charset="0"/>
                          <a:ea typeface="Times New Roman"/>
                          <a:cs typeface="Arial" pitchFamily="34" charset="0"/>
                        </a:rPr>
                        <a:t>conséquences</a:t>
                      </a:r>
                      <a:r>
                        <a:rPr lang="en-US" sz="2800" b="1" kern="1800" dirty="0">
                          <a:solidFill>
                            <a:srgbClr val="FFC000"/>
                          </a:solidFill>
                          <a:latin typeface="Arial" pitchFamily="34" charset="0"/>
                          <a:ea typeface="Times New Roman"/>
                          <a:cs typeface="Arial" pitchFamily="34" charset="0"/>
                        </a:rPr>
                        <a:t> </a:t>
                      </a:r>
                      <a:r>
                        <a:rPr lang="en-US" sz="2800" b="1" kern="1800" dirty="0" err="1">
                          <a:solidFill>
                            <a:srgbClr val="FFC000"/>
                          </a:solidFill>
                          <a:latin typeface="Arial" pitchFamily="34" charset="0"/>
                          <a:ea typeface="Times New Roman"/>
                          <a:cs typeface="Arial" pitchFamily="34" charset="0"/>
                        </a:rPr>
                        <a:t>fonctionnelles</a:t>
                      </a:r>
                      <a:r>
                        <a:rPr lang="en-US" sz="2800" b="1" kern="1800" dirty="0">
                          <a:solidFill>
                            <a:srgbClr val="FFC000"/>
                          </a:solidFill>
                          <a:latin typeface="Arial" pitchFamily="34" charset="0"/>
                          <a:ea typeface="Times New Roman"/>
                          <a:cs typeface="Arial" pitchFamily="34" charset="0"/>
                        </a:rPr>
                        <a:t> </a:t>
                      </a:r>
                    </a:p>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a:solidFill>
                            <a:srgbClr val="FFC000"/>
                          </a:solidFill>
                          <a:latin typeface="Arial" pitchFamily="34" charset="0"/>
                          <a:ea typeface="Times New Roman"/>
                          <a:cs typeface="Arial" pitchFamily="34" charset="0"/>
                        </a:rPr>
                        <a:t>provoquées</a:t>
                      </a:r>
                      <a:r>
                        <a:rPr lang="en-US" sz="2800" b="1" kern="1800" dirty="0">
                          <a:solidFill>
                            <a:srgbClr val="FFC000"/>
                          </a:solidFill>
                          <a:latin typeface="Arial" pitchFamily="34" charset="0"/>
                          <a:ea typeface="Times New Roman"/>
                          <a:cs typeface="Arial" pitchFamily="34" charset="0"/>
                        </a:rPr>
                        <a:t> par le </a:t>
                      </a:r>
                    </a:p>
                    <a:p>
                      <a:pPr algn="ctr">
                        <a:lnSpc>
                          <a:spcPts val="1320"/>
                        </a:lnSpc>
                        <a:spcAft>
                          <a:spcPts val="1000"/>
                        </a:spcAft>
                      </a:pP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a:solidFill>
                            <a:srgbClr val="FFC000"/>
                          </a:solidFill>
                          <a:latin typeface="Arial" pitchFamily="34" charset="0"/>
                          <a:ea typeface="Times New Roman"/>
                          <a:cs typeface="Arial" pitchFamily="34" charset="0"/>
                        </a:rPr>
                        <a:t>défaut</a:t>
                      </a:r>
                      <a:r>
                        <a:rPr lang="en-US" sz="2800" b="1" kern="1800" dirty="0">
                          <a:solidFill>
                            <a:srgbClr val="FFC000"/>
                          </a:solidFill>
                          <a:latin typeface="Arial" pitchFamily="34" charset="0"/>
                          <a:ea typeface="Times New Roman"/>
                          <a:cs typeface="Arial" pitchFamily="34" charset="0"/>
                        </a:rPr>
                        <a:t> </a:t>
                      </a:r>
                      <a:r>
                        <a:rPr lang="en-US" sz="2800" b="1" kern="1800" dirty="0" err="1">
                          <a:solidFill>
                            <a:srgbClr val="FFC000"/>
                          </a:solidFill>
                          <a:latin typeface="Arial" pitchFamily="34" charset="0"/>
                          <a:ea typeface="Times New Roman"/>
                          <a:cs typeface="Arial" pitchFamily="34" charset="0"/>
                        </a:rPr>
                        <a:t>d’hormones</a:t>
                      </a:r>
                      <a:r>
                        <a:rPr lang="en-US" sz="2800" b="1" kern="1800" dirty="0">
                          <a:solidFill>
                            <a:srgbClr val="FFC000"/>
                          </a:solidFill>
                          <a:latin typeface="Arial" pitchFamily="34" charset="0"/>
                          <a:ea typeface="Times New Roman"/>
                          <a:cs typeface="Arial" pitchFamily="34" charset="0"/>
                        </a:rPr>
                        <a:t> </a:t>
                      </a:r>
                      <a:r>
                        <a:rPr lang="en-US" sz="2800" b="1" kern="1800" dirty="0" err="1">
                          <a:solidFill>
                            <a:srgbClr val="FFC000"/>
                          </a:solidFill>
                          <a:latin typeface="Arial" pitchFamily="34" charset="0"/>
                          <a:ea typeface="Times New Roman"/>
                          <a:cs typeface="Arial" pitchFamily="34" charset="0"/>
                        </a:rPr>
                        <a:t>mâles</a:t>
                      </a:r>
                      <a:endParaRPr lang="en-US" sz="2800" b="1" kern="1800" dirty="0">
                        <a:solidFill>
                          <a:srgbClr val="FFC000"/>
                        </a:solidFill>
                        <a:latin typeface="Arial" pitchFamily="34" charset="0"/>
                        <a:ea typeface="Times New Roman"/>
                        <a:cs typeface="Arial" pitchFamily="34" charset="0"/>
                      </a:endParaRPr>
                    </a:p>
                    <a:p>
                      <a:pPr algn="ctr">
                        <a:lnSpc>
                          <a:spcPts val="1320"/>
                        </a:lnSpc>
                        <a:spcAft>
                          <a:spcPts val="1000"/>
                        </a:spcAft>
                      </a:pPr>
                      <a:endParaRPr lang="es-ES" sz="2800" dirty="0">
                        <a:solidFill>
                          <a:srgbClr val="FFC000"/>
                        </a:solidFill>
                        <a:latin typeface="Arial" pitchFamily="34" charset="0"/>
                        <a:ea typeface="Calibri"/>
                        <a:cs typeface="Arial" pitchFamily="34" charset="0"/>
                      </a:endParaRPr>
                    </a:p>
                  </a:txBody>
                  <a:tcPr/>
                </a:tc>
                <a:extLst>
                  <a:ext uri="{0D108BD9-81ED-4DB2-BD59-A6C34878D82A}">
                    <a16:rowId xmlns:a16="http://schemas.microsoft.com/office/drawing/2014/main" val="10000"/>
                  </a:ext>
                </a:extLst>
              </a:tr>
              <a:tr h="350953">
                <a:tc>
                  <a:txBody>
                    <a:bodyPr/>
                    <a:lstStyle/>
                    <a:p>
                      <a:pPr algn="ctr"/>
                      <a:endParaRPr lang="es-ES" b="1"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1"/>
                  </a:ext>
                </a:extLst>
              </a:tr>
              <a:tr h="848736">
                <a:tc>
                  <a:txBody>
                    <a:bodyPr/>
                    <a:lstStyle/>
                    <a:p>
                      <a:pPr marL="342900" lvl="0" indent="-342900">
                        <a:lnSpc>
                          <a:spcPts val="1320"/>
                        </a:lnSpc>
                        <a:spcAft>
                          <a:spcPts val="0"/>
                        </a:spcAft>
                        <a:buFont typeface="Symbol"/>
                        <a:buNone/>
                      </a:pPr>
                      <a:endParaRPr lang="es-ES" dirty="0"/>
                    </a:p>
                    <a:p>
                      <a:pPr marL="342900" lvl="0" indent="-342900">
                        <a:lnSpc>
                          <a:spcPts val="1320"/>
                        </a:lnSpc>
                        <a:spcAft>
                          <a:spcPts val="0"/>
                        </a:spcAft>
                        <a:buFont typeface="Symbol"/>
                        <a:buNone/>
                      </a:pPr>
                      <a:r>
                        <a:rPr lang="es-ES" sz="2400" b="0" dirty="0" err="1">
                          <a:latin typeface="Arial" pitchFamily="34" charset="0"/>
                          <a:cs typeface="Arial" pitchFamily="34" charset="0"/>
                        </a:rPr>
                        <a:t>Bouffées</a:t>
                      </a:r>
                      <a:r>
                        <a:rPr lang="es-ES" sz="2400" b="0" dirty="0">
                          <a:latin typeface="Arial" pitchFamily="34" charset="0"/>
                          <a:cs typeface="Arial" pitchFamily="34" charset="0"/>
                        </a:rPr>
                        <a:t> de </a:t>
                      </a:r>
                      <a:r>
                        <a:rPr lang="es-ES" sz="2400" b="0" dirty="0" err="1">
                          <a:latin typeface="Arial" pitchFamily="34" charset="0"/>
                          <a:cs typeface="Arial" pitchFamily="34" charset="0"/>
                        </a:rPr>
                        <a:t>chaleur</a:t>
                      </a:r>
                      <a:r>
                        <a:rPr lang="es-ES" sz="2400" b="0" dirty="0">
                          <a:latin typeface="Arial" pitchFamily="34" charset="0"/>
                          <a:cs typeface="Arial" pitchFamily="34" charset="0"/>
                        </a:rPr>
                        <a:t>, </a:t>
                      </a:r>
                      <a:r>
                        <a:rPr lang="es-ES" sz="2400" b="0" dirty="0" err="1">
                          <a:latin typeface="Arial" pitchFamily="34" charset="0"/>
                          <a:cs typeface="Arial" pitchFamily="34" charset="0"/>
                        </a:rPr>
                        <a:t>irritabilité</a:t>
                      </a:r>
                      <a:r>
                        <a:rPr lang="es-ES" sz="2400" b="0" dirty="0">
                          <a:latin typeface="Arial" pitchFamily="34" charset="0"/>
                          <a:cs typeface="Arial" pitchFamily="34" charset="0"/>
                        </a:rPr>
                        <a:t>,</a:t>
                      </a:r>
                      <a:r>
                        <a:rPr lang="es-ES" sz="2400" b="0" baseline="0" dirty="0">
                          <a:latin typeface="Arial" pitchFamily="34" charset="0"/>
                          <a:cs typeface="Arial" pitchFamily="34" charset="0"/>
                        </a:rPr>
                        <a:t> </a:t>
                      </a:r>
                      <a:r>
                        <a:rPr lang="es-ES" sz="2400" b="0" baseline="0" dirty="0" err="1">
                          <a:latin typeface="Arial" pitchFamily="34" charset="0"/>
                          <a:cs typeface="Arial" pitchFamily="34" charset="0"/>
                        </a:rPr>
                        <a:t>ballonnement</a:t>
                      </a:r>
                      <a:r>
                        <a:rPr lang="es-ES" sz="2400" b="0" baseline="0" dirty="0">
                          <a:latin typeface="Arial" pitchFamily="34" charset="0"/>
                          <a:cs typeface="Arial" pitchFamily="34" charset="0"/>
                        </a:rPr>
                        <a:t> intestinal, </a:t>
                      </a:r>
                    </a:p>
                    <a:p>
                      <a:pPr marL="342900" lvl="0" indent="-342900">
                        <a:lnSpc>
                          <a:spcPts val="1320"/>
                        </a:lnSpc>
                        <a:spcAft>
                          <a:spcPts val="0"/>
                        </a:spcAft>
                        <a:buFont typeface="Symbol"/>
                        <a:buNone/>
                      </a:pPr>
                      <a:endParaRPr lang="es-ES" sz="2400" b="0" baseline="0" dirty="0">
                        <a:latin typeface="Arial" pitchFamily="34" charset="0"/>
                        <a:cs typeface="Arial" pitchFamily="34" charset="0"/>
                      </a:endParaRPr>
                    </a:p>
                    <a:p>
                      <a:pPr marL="342900" lvl="0" indent="-342900">
                        <a:lnSpc>
                          <a:spcPts val="1320"/>
                        </a:lnSpc>
                        <a:spcAft>
                          <a:spcPts val="0"/>
                        </a:spcAft>
                        <a:buFont typeface="Symbol"/>
                        <a:buNone/>
                      </a:pPr>
                      <a:r>
                        <a:rPr lang="es-ES" sz="2400" b="0" baseline="0" dirty="0" err="1">
                          <a:latin typeface="Arial" pitchFamily="34" charset="0"/>
                          <a:cs typeface="Arial" pitchFamily="34" charset="0"/>
                        </a:rPr>
                        <a:t>gonflement</a:t>
                      </a:r>
                      <a:r>
                        <a:rPr lang="es-ES" sz="2400" b="0" baseline="0" dirty="0">
                          <a:latin typeface="Arial" pitchFamily="34" charset="0"/>
                          <a:cs typeface="Arial" pitchFamily="34" charset="0"/>
                        </a:rPr>
                        <a:t> des </a:t>
                      </a:r>
                      <a:r>
                        <a:rPr lang="es-ES" sz="2400" b="0" baseline="0" dirty="0" err="1">
                          <a:latin typeface="Arial" pitchFamily="34" charset="0"/>
                          <a:cs typeface="Arial" pitchFamily="34" charset="0"/>
                        </a:rPr>
                        <a:t>pieds</a:t>
                      </a:r>
                      <a:endParaRPr lang="es-ES" sz="2400" b="0" baseline="0" dirty="0">
                        <a:latin typeface="Arial" pitchFamily="34" charset="0"/>
                        <a:cs typeface="Arial" pitchFamily="34" charset="0"/>
                      </a:endParaRPr>
                    </a:p>
                    <a:p>
                      <a:pPr marL="342900" lvl="0" indent="-342900" algn="ctr">
                        <a:lnSpc>
                          <a:spcPts val="1320"/>
                        </a:lnSpc>
                        <a:spcAft>
                          <a:spcPts val="0"/>
                        </a:spcAft>
                        <a:buFont typeface="Symbol"/>
                        <a:buNone/>
                      </a:pPr>
                      <a:endParaRPr lang="es-ES" sz="2400"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2"/>
                  </a:ext>
                </a:extLst>
              </a:tr>
            </a:tbl>
          </a:graphicData>
        </a:graphic>
      </p:graphicFrame>
      <p:sp>
        <p:nvSpPr>
          <p:cNvPr id="7" name="Rectangle 6"/>
          <p:cNvSpPr/>
          <p:nvPr/>
        </p:nvSpPr>
        <p:spPr>
          <a:xfrm>
            <a:off x="251520" y="3789040"/>
            <a:ext cx="8640960" cy="2246769"/>
          </a:xfrm>
          <a:prstGeom prst="rect">
            <a:avLst/>
          </a:prstGeom>
        </p:spPr>
        <p:txBody>
          <a:bodyPr wrap="square">
            <a:spAutoFit/>
          </a:bodyPr>
          <a:lstStyle/>
          <a:p>
            <a:endParaRPr lang="en-US" sz="2800" dirty="0">
              <a:solidFill>
                <a:srgbClr val="FFC000"/>
              </a:solidFill>
            </a:endParaRPr>
          </a:p>
          <a:p>
            <a:r>
              <a:rPr lang="en-US" sz="2800" dirty="0" err="1">
                <a:solidFill>
                  <a:srgbClr val="FFC000"/>
                </a:solidFill>
                <a:latin typeface="+mj-lt"/>
              </a:rPr>
              <a:t>Faiblesse</a:t>
            </a:r>
            <a:r>
              <a:rPr lang="en-US" sz="2800" dirty="0">
                <a:solidFill>
                  <a:srgbClr val="FFC000"/>
                </a:solidFill>
                <a:latin typeface="+mj-lt"/>
              </a:rPr>
              <a:t> de </a:t>
            </a:r>
            <a:r>
              <a:rPr lang="en-US" sz="2800" dirty="0" err="1">
                <a:solidFill>
                  <a:srgbClr val="FFC000"/>
                </a:solidFill>
                <a:latin typeface="+mj-lt"/>
              </a:rPr>
              <a:t>toutes</a:t>
            </a:r>
            <a:r>
              <a:rPr lang="en-US" sz="2800" dirty="0">
                <a:solidFill>
                  <a:srgbClr val="FFC000"/>
                </a:solidFill>
                <a:latin typeface="+mj-lt"/>
              </a:rPr>
              <a:t> les musculatures (</a:t>
            </a:r>
            <a:r>
              <a:rPr lang="en-US" sz="2800" dirty="0" err="1">
                <a:solidFill>
                  <a:srgbClr val="FFC000"/>
                </a:solidFill>
                <a:latin typeface="+mj-lt"/>
              </a:rPr>
              <a:t>lisses</a:t>
            </a:r>
            <a:r>
              <a:rPr lang="en-US" sz="2800" dirty="0">
                <a:solidFill>
                  <a:srgbClr val="FFC000"/>
                </a:solidFill>
                <a:latin typeface="+mj-lt"/>
              </a:rPr>
              <a:t>) des </a:t>
            </a:r>
            <a:r>
              <a:rPr lang="en-US" sz="2800" dirty="0" err="1">
                <a:solidFill>
                  <a:srgbClr val="FFC000"/>
                </a:solidFill>
                <a:latin typeface="+mj-lt"/>
              </a:rPr>
              <a:t>artères</a:t>
            </a:r>
            <a:r>
              <a:rPr lang="en-US" sz="2800" dirty="0">
                <a:solidFill>
                  <a:srgbClr val="FFC000"/>
                </a:solidFill>
                <a:latin typeface="+mj-lt"/>
              </a:rPr>
              <a:t>, des </a:t>
            </a:r>
            <a:r>
              <a:rPr lang="en-US" sz="2800" dirty="0" err="1">
                <a:solidFill>
                  <a:srgbClr val="FFC000"/>
                </a:solidFill>
                <a:latin typeface="+mj-lt"/>
              </a:rPr>
              <a:t>veines</a:t>
            </a:r>
            <a:r>
              <a:rPr lang="en-US" sz="2800" dirty="0">
                <a:solidFill>
                  <a:srgbClr val="FFC000"/>
                </a:solidFill>
                <a:latin typeface="+mj-lt"/>
              </a:rPr>
              <a:t> et de </a:t>
            </a:r>
            <a:r>
              <a:rPr lang="en-US" sz="2800" dirty="0" err="1">
                <a:solidFill>
                  <a:srgbClr val="FFC000"/>
                </a:solidFill>
                <a:latin typeface="+mj-lt"/>
              </a:rPr>
              <a:t>l’intestin</a:t>
            </a:r>
            <a:endParaRPr lang="en-US" sz="2800" dirty="0">
              <a:solidFill>
                <a:srgbClr val="FFC000"/>
              </a:solidFill>
              <a:latin typeface="+mj-lt"/>
            </a:endParaRPr>
          </a:p>
          <a:p>
            <a:r>
              <a:rPr lang="en-US" sz="2800" dirty="0">
                <a:solidFill>
                  <a:srgbClr val="FFC000"/>
                </a:solidFill>
                <a:latin typeface="+mj-lt"/>
              </a:rPr>
              <a:t>Le petit </a:t>
            </a:r>
            <a:r>
              <a:rPr lang="en-US" sz="2800" dirty="0" err="1">
                <a:solidFill>
                  <a:srgbClr val="FFC000"/>
                </a:solidFill>
                <a:latin typeface="+mj-lt"/>
              </a:rPr>
              <a:t>intestin</a:t>
            </a:r>
            <a:r>
              <a:rPr lang="en-US" sz="2800" dirty="0">
                <a:solidFill>
                  <a:srgbClr val="FFC000"/>
                </a:solidFill>
                <a:latin typeface="+mj-lt"/>
              </a:rPr>
              <a:t> </a:t>
            </a:r>
            <a:r>
              <a:rPr lang="en-US" sz="2800" dirty="0" err="1">
                <a:solidFill>
                  <a:srgbClr val="FFC000"/>
                </a:solidFill>
                <a:latin typeface="+mj-lt"/>
              </a:rPr>
              <a:t>mesure</a:t>
            </a:r>
            <a:r>
              <a:rPr lang="en-US" sz="2800" dirty="0">
                <a:solidFill>
                  <a:srgbClr val="FFC000"/>
                </a:solidFill>
                <a:latin typeface="+mj-lt"/>
              </a:rPr>
              <a:t> 6,5 </a:t>
            </a:r>
            <a:r>
              <a:rPr lang="en-US" sz="2800" dirty="0" err="1">
                <a:solidFill>
                  <a:srgbClr val="FFC000"/>
                </a:solidFill>
                <a:latin typeface="+mj-lt"/>
              </a:rPr>
              <a:t>mètres</a:t>
            </a:r>
            <a:r>
              <a:rPr lang="en-US" sz="2800" dirty="0">
                <a:solidFill>
                  <a:srgbClr val="FFC000"/>
                </a:solidFill>
                <a:latin typeface="+mj-lt"/>
              </a:rPr>
              <a:t> de long et le </a:t>
            </a:r>
            <a:r>
              <a:rPr lang="en-US" sz="2800" dirty="0" err="1">
                <a:solidFill>
                  <a:srgbClr val="FFC000"/>
                </a:solidFill>
                <a:latin typeface="+mj-lt"/>
              </a:rPr>
              <a:t>gros</a:t>
            </a:r>
            <a:r>
              <a:rPr lang="en-US" sz="2800" dirty="0">
                <a:solidFill>
                  <a:srgbClr val="FFC000"/>
                </a:solidFill>
                <a:latin typeface="+mj-lt"/>
              </a:rPr>
              <a:t> </a:t>
            </a:r>
            <a:r>
              <a:rPr lang="en-US" sz="2800" dirty="0" err="1">
                <a:solidFill>
                  <a:srgbClr val="FFC000"/>
                </a:solidFill>
                <a:latin typeface="+mj-lt"/>
              </a:rPr>
              <a:t>intestin</a:t>
            </a:r>
            <a:r>
              <a:rPr lang="en-US" sz="2800" dirty="0">
                <a:solidFill>
                  <a:srgbClr val="FFC000"/>
                </a:solidFill>
                <a:latin typeface="+mj-lt"/>
              </a:rPr>
              <a:t> 1,5 </a:t>
            </a:r>
            <a:r>
              <a:rPr lang="en-US" sz="2800" dirty="0" err="1">
                <a:solidFill>
                  <a:srgbClr val="FFC000"/>
                </a:solidFill>
                <a:latin typeface="+mj-lt"/>
              </a:rPr>
              <a:t>mètres</a:t>
            </a:r>
            <a:endParaRPr lang="es-ES" sz="2800" dirty="0">
              <a:solidFill>
                <a:srgbClr val="FFC000"/>
              </a:solidFill>
              <a:latin typeface="+mj-l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nvGraphicFramePr>
        <p:xfrm>
          <a:off x="0" y="-252324"/>
          <a:ext cx="9108504" cy="3444703"/>
        </p:xfrm>
        <a:graphic>
          <a:graphicData uri="http://schemas.openxmlformats.org/drawingml/2006/table">
            <a:tbl>
              <a:tblPr firstRow="1" bandRow="1">
                <a:tableStyleId>{5C22544A-7EE6-4342-B048-85BDC9FD1C3A}</a:tableStyleId>
              </a:tblPr>
              <a:tblGrid>
                <a:gridCol w="9108504">
                  <a:extLst>
                    <a:ext uri="{9D8B030D-6E8A-4147-A177-3AD203B41FA5}">
                      <a16:colId xmlns:a16="http://schemas.microsoft.com/office/drawing/2014/main" val="20000"/>
                    </a:ext>
                  </a:extLst>
                </a:gridCol>
              </a:tblGrid>
              <a:tr h="836712">
                <a:tc>
                  <a:txBody>
                    <a:bodyPr/>
                    <a:lstStyle/>
                    <a:p>
                      <a:pPr algn="ctr">
                        <a:lnSpc>
                          <a:spcPts val="1320"/>
                        </a:lnSpc>
                        <a:spcAft>
                          <a:spcPts val="1000"/>
                        </a:spcAft>
                      </a:pPr>
                      <a:endParaRPr lang="en-US" sz="1800" b="1" kern="1800" dirty="0">
                        <a:solidFill>
                          <a:srgbClr val="FFC000"/>
                        </a:solidFill>
                        <a:latin typeface="Arial" pitchFamily="34" charset="0"/>
                        <a:ea typeface="Times New Roman"/>
                        <a:cs typeface="Arial" pitchFamily="34" charset="0"/>
                      </a:endParaRPr>
                    </a:p>
                    <a:p>
                      <a:pPr algn="ctr">
                        <a:lnSpc>
                          <a:spcPts val="1320"/>
                        </a:lnSpc>
                        <a:spcAft>
                          <a:spcPts val="1000"/>
                        </a:spcAft>
                      </a:pPr>
                      <a:endParaRPr lang="en-US" sz="1800" b="1" kern="1800" dirty="0">
                        <a:solidFill>
                          <a:srgbClr val="FFC000"/>
                        </a:solidFill>
                        <a:latin typeface="Arial" pitchFamily="34" charset="0"/>
                        <a:ea typeface="Times New Roman"/>
                        <a:cs typeface="Arial" pitchFamily="34" charset="0"/>
                      </a:endParaRPr>
                    </a:p>
                    <a:p>
                      <a:pPr algn="ctr">
                        <a:lnSpc>
                          <a:spcPts val="1320"/>
                        </a:lnSpc>
                        <a:spcAft>
                          <a:spcPts val="1000"/>
                        </a:spcAft>
                      </a:pPr>
                      <a:r>
                        <a:rPr lang="en-US" sz="2800" b="1" kern="1800" dirty="0" err="1">
                          <a:solidFill>
                            <a:srgbClr val="FFC000"/>
                          </a:solidFill>
                          <a:latin typeface="Arial" pitchFamily="34" charset="0"/>
                          <a:ea typeface="Times New Roman"/>
                          <a:cs typeface="Arial" pitchFamily="34" charset="0"/>
                        </a:rPr>
                        <a:t>Pathologie</a:t>
                      </a:r>
                      <a:r>
                        <a:rPr lang="en-US" sz="2800" b="1" kern="1800" dirty="0">
                          <a:solidFill>
                            <a:srgbClr val="FFC000"/>
                          </a:solidFill>
                          <a:latin typeface="Arial" pitchFamily="34" charset="0"/>
                          <a:ea typeface="Times New Roman"/>
                          <a:cs typeface="Arial" pitchFamily="34" charset="0"/>
                        </a:rPr>
                        <a:t> des</a:t>
                      </a:r>
                      <a:r>
                        <a:rPr lang="en-US" sz="2800" b="1" kern="1800" baseline="0" dirty="0">
                          <a:solidFill>
                            <a:srgbClr val="FFC000"/>
                          </a:solidFill>
                          <a:latin typeface="Arial" pitchFamily="34" charset="0"/>
                          <a:ea typeface="Times New Roman"/>
                          <a:cs typeface="Arial" pitchFamily="34" charset="0"/>
                        </a:rPr>
                        <a:t> </a:t>
                      </a:r>
                      <a:r>
                        <a:rPr lang="en-US" sz="2800" b="1" kern="1800" dirty="0" err="1">
                          <a:solidFill>
                            <a:srgbClr val="FFC000"/>
                          </a:solidFill>
                          <a:latin typeface="Arial" pitchFamily="34" charset="0"/>
                          <a:ea typeface="Times New Roman"/>
                          <a:cs typeface="Arial" pitchFamily="34" charset="0"/>
                        </a:rPr>
                        <a:t>conséquences</a:t>
                      </a:r>
                      <a:r>
                        <a:rPr lang="en-US" sz="2800" b="1" kern="1800" dirty="0">
                          <a:solidFill>
                            <a:srgbClr val="FFC000"/>
                          </a:solidFill>
                          <a:latin typeface="Arial" pitchFamily="34" charset="0"/>
                          <a:ea typeface="Times New Roman"/>
                          <a:cs typeface="Arial" pitchFamily="34" charset="0"/>
                        </a:rPr>
                        <a:t> locales</a:t>
                      </a:r>
                    </a:p>
                    <a:p>
                      <a:pPr algn="ctr">
                        <a:lnSpc>
                          <a:spcPts val="1320"/>
                        </a:lnSpc>
                        <a:spcAft>
                          <a:spcPts val="1000"/>
                        </a:spcAft>
                      </a:pPr>
                      <a:endParaRPr lang="es-ES" sz="2800" dirty="0">
                        <a:solidFill>
                          <a:srgbClr val="FFC000"/>
                        </a:solidFill>
                        <a:latin typeface="Arial" pitchFamily="34" charset="0"/>
                        <a:ea typeface="Calibri"/>
                        <a:cs typeface="Arial" pitchFamily="34" charset="0"/>
                      </a:endParaRPr>
                    </a:p>
                  </a:txBody>
                  <a:tcPr/>
                </a:tc>
                <a:extLst>
                  <a:ext uri="{0D108BD9-81ED-4DB2-BD59-A6C34878D82A}">
                    <a16:rowId xmlns:a16="http://schemas.microsoft.com/office/drawing/2014/main" val="10000"/>
                  </a:ext>
                </a:extLst>
              </a:tr>
              <a:tr h="391623">
                <a:tc>
                  <a:txBody>
                    <a:bodyPr/>
                    <a:lstStyle/>
                    <a:p>
                      <a:pPr algn="ctr"/>
                      <a:endParaRPr lang="es-ES" b="1" dirty="0">
                        <a:solidFill>
                          <a:schemeClr val="bg1"/>
                        </a:solidFill>
                        <a:latin typeface="Arial" pitchFamily="34" charset="0"/>
                        <a:cs typeface="Arial" pitchFamily="34" charset="0"/>
                      </a:endParaRPr>
                    </a:p>
                  </a:txBody>
                  <a:tcPr/>
                </a:tc>
                <a:extLst>
                  <a:ext uri="{0D108BD9-81ED-4DB2-BD59-A6C34878D82A}">
                    <a16:rowId xmlns:a16="http://schemas.microsoft.com/office/drawing/2014/main" val="10001"/>
                  </a:ext>
                </a:extLst>
              </a:tr>
              <a:tr h="1120545">
                <a:tc>
                  <a:txBody>
                    <a:bodyPr/>
                    <a:lstStyle/>
                    <a:p>
                      <a:pPr marL="342900" indent="-342900" algn="l">
                        <a:buFont typeface="+mj-lt"/>
                        <a:buNone/>
                      </a:pPr>
                      <a:r>
                        <a:rPr kumimoji="0" lang="es-ES" sz="2000" kern="1200" dirty="0" err="1">
                          <a:solidFill>
                            <a:schemeClr val="dk1"/>
                          </a:solidFill>
                          <a:latin typeface="Arial" pitchFamily="34" charset="0"/>
                          <a:ea typeface="+mn-ea"/>
                          <a:cs typeface="Arial" pitchFamily="34" charset="0"/>
                        </a:rPr>
                        <a:t>incontinence</a:t>
                      </a:r>
                      <a:r>
                        <a:rPr kumimoji="0" lang="es-ES" sz="2000" kern="1200" dirty="0">
                          <a:solidFill>
                            <a:schemeClr val="dk1"/>
                          </a:solidFill>
                          <a:latin typeface="Arial" pitchFamily="34" charset="0"/>
                          <a:ea typeface="+mn-ea"/>
                          <a:cs typeface="Arial" pitchFamily="34" charset="0"/>
                        </a:rPr>
                        <a:t>, </a:t>
                      </a:r>
                      <a:r>
                        <a:rPr kumimoji="0" lang="es-ES" sz="2000" kern="1200" dirty="0" err="1">
                          <a:solidFill>
                            <a:schemeClr val="dk1"/>
                          </a:solidFill>
                          <a:latin typeface="Arial" pitchFamily="34" charset="0"/>
                          <a:ea typeface="+mn-ea"/>
                          <a:cs typeface="Arial" pitchFamily="34" charset="0"/>
                        </a:rPr>
                        <a:t>mictions</a:t>
                      </a:r>
                      <a:r>
                        <a:rPr kumimoji="0" lang="es-ES" sz="2000" kern="1200" baseline="0" dirty="0">
                          <a:solidFill>
                            <a:schemeClr val="dk1"/>
                          </a:solidFill>
                          <a:latin typeface="Arial" pitchFamily="34" charset="0"/>
                          <a:ea typeface="+mn-ea"/>
                          <a:cs typeface="Arial" pitchFamily="34" charset="0"/>
                        </a:rPr>
                        <a:t> urgentes, </a:t>
                      </a:r>
                      <a:r>
                        <a:rPr kumimoji="0" lang="es-ES" sz="2000" kern="1200" baseline="0" dirty="0" err="1">
                          <a:solidFill>
                            <a:schemeClr val="dk1"/>
                          </a:solidFill>
                          <a:latin typeface="Arial" pitchFamily="34" charset="0"/>
                          <a:ea typeface="+mn-ea"/>
                          <a:cs typeface="Arial" pitchFamily="34" charset="0"/>
                        </a:rPr>
                        <a:t>cystites</a:t>
                      </a:r>
                      <a:r>
                        <a:rPr kumimoji="0" lang="es-ES" sz="2000" kern="1200" baseline="0" dirty="0">
                          <a:solidFill>
                            <a:schemeClr val="dk1"/>
                          </a:solidFill>
                          <a:latin typeface="Arial" pitchFamily="34" charset="0"/>
                          <a:ea typeface="+mn-ea"/>
                          <a:cs typeface="Arial" pitchFamily="34" charset="0"/>
                        </a:rPr>
                        <a:t> à </a:t>
                      </a:r>
                      <a:r>
                        <a:rPr kumimoji="0" lang="es-ES" sz="2000" kern="1200" baseline="0" dirty="0" err="1">
                          <a:solidFill>
                            <a:schemeClr val="dk1"/>
                          </a:solidFill>
                          <a:latin typeface="Arial" pitchFamily="34" charset="0"/>
                          <a:ea typeface="+mn-ea"/>
                          <a:cs typeface="Arial" pitchFamily="34" charset="0"/>
                        </a:rPr>
                        <a:t>répétition</a:t>
                      </a:r>
                      <a:endParaRPr kumimoji="0" lang="es-ES" sz="2000" kern="1200" dirty="0">
                        <a:solidFill>
                          <a:schemeClr val="dk1"/>
                        </a:solidFill>
                        <a:latin typeface="Arial" pitchFamily="34" charset="0"/>
                        <a:ea typeface="+mn-ea"/>
                        <a:cs typeface="Arial" pitchFamily="34" charset="0"/>
                      </a:endParaRPr>
                    </a:p>
                    <a:p>
                      <a:pPr marL="342900" indent="-342900" algn="l">
                        <a:buFont typeface="+mj-lt"/>
                        <a:buNone/>
                      </a:pPr>
                      <a:r>
                        <a:rPr kumimoji="0" lang="es-ES" sz="2000" kern="1200" dirty="0" err="1">
                          <a:solidFill>
                            <a:schemeClr val="dk1"/>
                          </a:solidFill>
                          <a:latin typeface="Arial" pitchFamily="34" charset="0"/>
                          <a:ea typeface="+mn-ea"/>
                          <a:cs typeface="Arial" pitchFamily="34" charset="0"/>
                        </a:rPr>
                        <a:t>provoquées</a:t>
                      </a:r>
                      <a:r>
                        <a:rPr kumimoji="0" lang="es-ES" sz="2000" kern="1200" dirty="0">
                          <a:solidFill>
                            <a:schemeClr val="dk1"/>
                          </a:solidFill>
                          <a:latin typeface="Arial" pitchFamily="34" charset="0"/>
                          <a:ea typeface="+mn-ea"/>
                          <a:cs typeface="Arial" pitchFamily="34" charset="0"/>
                        </a:rPr>
                        <a:t> par la </a:t>
                      </a:r>
                      <a:r>
                        <a:rPr kumimoji="0" lang="es-ES" sz="2000" kern="1200" dirty="0" err="1">
                          <a:solidFill>
                            <a:srgbClr val="FF0000"/>
                          </a:solidFill>
                          <a:latin typeface="Arial" pitchFamily="34" charset="0"/>
                          <a:ea typeface="+mn-ea"/>
                          <a:cs typeface="Arial" pitchFamily="34" charset="0"/>
                        </a:rPr>
                        <a:t>sclérose</a:t>
                      </a:r>
                      <a:r>
                        <a:rPr kumimoji="0" lang="es-ES" sz="2000" kern="1200" dirty="0">
                          <a:solidFill>
                            <a:srgbClr val="FF0000"/>
                          </a:solidFill>
                          <a:latin typeface="Arial" pitchFamily="34" charset="0"/>
                          <a:ea typeface="+mn-ea"/>
                          <a:cs typeface="Arial" pitchFamily="34" charset="0"/>
                        </a:rPr>
                        <a:t> et</a:t>
                      </a:r>
                      <a:r>
                        <a:rPr kumimoji="0" lang="es-ES" sz="2000" kern="1200" baseline="0" dirty="0">
                          <a:solidFill>
                            <a:srgbClr val="FF0000"/>
                          </a:solidFill>
                          <a:latin typeface="Arial" pitchFamily="34" charset="0"/>
                          <a:ea typeface="+mn-ea"/>
                          <a:cs typeface="Arial" pitchFamily="34" charset="0"/>
                        </a:rPr>
                        <a:t> </a:t>
                      </a:r>
                      <a:r>
                        <a:rPr kumimoji="0" lang="es-ES" sz="2000" kern="1200" baseline="0" dirty="0" err="1">
                          <a:solidFill>
                            <a:srgbClr val="FF0000"/>
                          </a:solidFill>
                          <a:latin typeface="Arial" pitchFamily="34" charset="0"/>
                          <a:ea typeface="+mn-ea"/>
                          <a:cs typeface="Arial" pitchFamily="34" charset="0"/>
                        </a:rPr>
                        <a:t>l’</a:t>
                      </a:r>
                      <a:r>
                        <a:rPr kumimoji="0" lang="es-ES" sz="2000" kern="1200" dirty="0" err="1">
                          <a:solidFill>
                            <a:srgbClr val="FF0000"/>
                          </a:solidFill>
                          <a:latin typeface="Arial" pitchFamily="34" charset="0"/>
                          <a:ea typeface="+mn-ea"/>
                          <a:cs typeface="Arial" pitchFamily="34" charset="0"/>
                        </a:rPr>
                        <a:t>inflammation</a:t>
                      </a:r>
                      <a:r>
                        <a:rPr kumimoji="0" lang="es-ES" sz="2000" kern="1200" dirty="0">
                          <a:solidFill>
                            <a:srgbClr val="FF0000"/>
                          </a:solidFill>
                          <a:latin typeface="Arial" pitchFamily="34" charset="0"/>
                          <a:ea typeface="+mn-ea"/>
                          <a:cs typeface="Arial" pitchFamily="34" charset="0"/>
                        </a:rPr>
                        <a:t> du col de la </a:t>
                      </a:r>
                      <a:r>
                        <a:rPr kumimoji="0" lang="es-ES" sz="2000" kern="1200" dirty="0" err="1">
                          <a:solidFill>
                            <a:srgbClr val="FF0000"/>
                          </a:solidFill>
                          <a:latin typeface="Arial" pitchFamily="34" charset="0"/>
                          <a:ea typeface="+mn-ea"/>
                          <a:cs typeface="Arial" pitchFamily="34" charset="0"/>
                        </a:rPr>
                        <a:t>vessie</a:t>
                      </a:r>
                      <a:endParaRPr kumimoji="0" lang="es-ES" sz="2000" kern="1200" dirty="0">
                        <a:solidFill>
                          <a:srgbClr val="FF0000"/>
                        </a:solidFill>
                        <a:latin typeface="Arial" pitchFamily="34" charset="0"/>
                        <a:ea typeface="+mn-ea"/>
                        <a:cs typeface="Arial" pitchFamily="34" charset="0"/>
                      </a:endParaRPr>
                    </a:p>
                    <a:p>
                      <a:pPr marL="342900" indent="-342900" algn="l">
                        <a:buFont typeface="+mj-lt"/>
                        <a:buNone/>
                      </a:pPr>
                      <a:endParaRPr kumimoji="0" lang="es-ES" sz="2000" kern="1200" dirty="0">
                        <a:solidFill>
                          <a:schemeClr val="dk1"/>
                        </a:solidFill>
                        <a:latin typeface="Arial" pitchFamily="34" charset="0"/>
                        <a:ea typeface="+mn-ea"/>
                        <a:cs typeface="Arial" pitchFamily="34" charset="0"/>
                      </a:endParaRPr>
                    </a:p>
                    <a:p>
                      <a:pPr algn="l"/>
                      <a:r>
                        <a:rPr kumimoji="0" lang="es-ES" sz="2000" kern="1200" dirty="0" err="1">
                          <a:solidFill>
                            <a:schemeClr val="dk1"/>
                          </a:solidFill>
                          <a:latin typeface="Arial" pitchFamily="34" charset="0"/>
                          <a:ea typeface="+mn-ea"/>
                          <a:cs typeface="Arial" pitchFamily="34" charset="0"/>
                        </a:rPr>
                        <a:t>relations</a:t>
                      </a:r>
                      <a:r>
                        <a:rPr kumimoji="0" lang="es-ES" sz="2000" kern="1200" dirty="0">
                          <a:solidFill>
                            <a:schemeClr val="dk1"/>
                          </a:solidFill>
                          <a:latin typeface="Arial" pitchFamily="34" charset="0"/>
                          <a:ea typeface="+mn-ea"/>
                          <a:cs typeface="Arial" pitchFamily="34" charset="0"/>
                        </a:rPr>
                        <a:t> </a:t>
                      </a:r>
                      <a:r>
                        <a:rPr kumimoji="0" lang="es-ES" sz="2000" kern="1200" dirty="0" err="1">
                          <a:solidFill>
                            <a:schemeClr val="dk1"/>
                          </a:solidFill>
                          <a:latin typeface="Arial" pitchFamily="34" charset="0"/>
                          <a:ea typeface="+mn-ea"/>
                          <a:cs typeface="Arial" pitchFamily="34" charset="0"/>
                        </a:rPr>
                        <a:t>sexuelles</a:t>
                      </a:r>
                      <a:r>
                        <a:rPr kumimoji="0" lang="es-ES" sz="2000" kern="1200" dirty="0">
                          <a:solidFill>
                            <a:schemeClr val="dk1"/>
                          </a:solidFill>
                          <a:latin typeface="Arial" pitchFamily="34" charset="0"/>
                          <a:ea typeface="+mn-ea"/>
                          <a:cs typeface="Arial" pitchFamily="34" charset="0"/>
                        </a:rPr>
                        <a:t> </a:t>
                      </a:r>
                      <a:r>
                        <a:rPr kumimoji="0" lang="es-ES" sz="2000" kern="1200" dirty="0" err="1">
                          <a:solidFill>
                            <a:schemeClr val="dk1"/>
                          </a:solidFill>
                          <a:latin typeface="Arial" pitchFamily="34" charset="0"/>
                          <a:ea typeface="+mn-ea"/>
                          <a:cs typeface="Arial" pitchFamily="34" charset="0"/>
                        </a:rPr>
                        <a:t>douloureuses</a:t>
                      </a:r>
                      <a:r>
                        <a:rPr kumimoji="0" lang="es-ES" sz="2000" kern="1200" baseline="0" dirty="0">
                          <a:solidFill>
                            <a:schemeClr val="dk1"/>
                          </a:solidFill>
                          <a:latin typeface="Arial" pitchFamily="34" charset="0"/>
                          <a:ea typeface="+mn-ea"/>
                          <a:cs typeface="Arial" pitchFamily="34" charset="0"/>
                        </a:rPr>
                        <a:t> </a:t>
                      </a:r>
                      <a:r>
                        <a:rPr kumimoji="0" lang="es-ES" sz="2000" kern="1200" baseline="0" dirty="0" err="1">
                          <a:solidFill>
                            <a:schemeClr val="dk1"/>
                          </a:solidFill>
                          <a:latin typeface="Arial" pitchFamily="34" charset="0"/>
                          <a:ea typeface="+mn-ea"/>
                          <a:cs typeface="Arial" pitchFamily="34" charset="0"/>
                        </a:rPr>
                        <a:t>ou</a:t>
                      </a:r>
                      <a:r>
                        <a:rPr kumimoji="0" lang="es-ES" sz="2000" kern="1200" baseline="0" dirty="0">
                          <a:solidFill>
                            <a:schemeClr val="dk1"/>
                          </a:solidFill>
                          <a:latin typeface="Arial" pitchFamily="34" charset="0"/>
                          <a:ea typeface="+mn-ea"/>
                          <a:cs typeface="Arial" pitchFamily="34" charset="0"/>
                        </a:rPr>
                        <a:t> </a:t>
                      </a:r>
                      <a:r>
                        <a:rPr kumimoji="0" lang="es-ES" sz="2000" kern="1200" dirty="0">
                          <a:solidFill>
                            <a:schemeClr val="dk1"/>
                          </a:solidFill>
                          <a:latin typeface="Arial" pitchFamily="34" charset="0"/>
                          <a:ea typeface="+mn-ea"/>
                          <a:cs typeface="Arial" pitchFamily="34" charset="0"/>
                        </a:rPr>
                        <a:t>difíciles </a:t>
                      </a:r>
                      <a:r>
                        <a:rPr kumimoji="0" lang="es-ES" sz="2000" kern="1200" dirty="0" err="1">
                          <a:solidFill>
                            <a:schemeClr val="dk1"/>
                          </a:solidFill>
                          <a:latin typeface="Arial" pitchFamily="34" charset="0"/>
                          <a:ea typeface="+mn-ea"/>
                          <a:cs typeface="Arial" pitchFamily="34" charset="0"/>
                        </a:rPr>
                        <a:t>causées</a:t>
                      </a:r>
                      <a:r>
                        <a:rPr kumimoji="0" lang="es-ES" sz="2000" kern="1200" baseline="0" dirty="0">
                          <a:solidFill>
                            <a:schemeClr val="dk1"/>
                          </a:solidFill>
                          <a:latin typeface="Arial" pitchFamily="34" charset="0"/>
                          <a:ea typeface="+mn-ea"/>
                          <a:cs typeface="Arial" pitchFamily="34" charset="0"/>
                        </a:rPr>
                        <a:t> par </a:t>
                      </a:r>
                      <a:r>
                        <a:rPr kumimoji="0" lang="es-ES" sz="2000" kern="1200" dirty="0">
                          <a:solidFill>
                            <a:schemeClr val="dk1"/>
                          </a:solidFill>
                          <a:latin typeface="Arial" pitchFamily="34" charset="0"/>
                          <a:ea typeface="+mn-ea"/>
                          <a:cs typeface="Arial" pitchFamily="34" charset="0"/>
                        </a:rPr>
                        <a:t>la </a:t>
                      </a:r>
                      <a:r>
                        <a:rPr kumimoji="0" lang="es-ES" sz="2000" kern="1200" dirty="0" err="1">
                          <a:solidFill>
                            <a:srgbClr val="FF0000"/>
                          </a:solidFill>
                          <a:latin typeface="Arial" pitchFamily="34" charset="0"/>
                          <a:ea typeface="+mn-ea"/>
                          <a:cs typeface="Arial" pitchFamily="34" charset="0"/>
                        </a:rPr>
                        <a:t>sclérose</a:t>
                      </a:r>
                      <a:r>
                        <a:rPr kumimoji="0" lang="es-ES" sz="2000" kern="1200" dirty="0">
                          <a:solidFill>
                            <a:srgbClr val="FF0000"/>
                          </a:solidFill>
                          <a:latin typeface="Arial" pitchFamily="34" charset="0"/>
                          <a:ea typeface="+mn-ea"/>
                          <a:cs typeface="Arial" pitchFamily="34" charset="0"/>
                        </a:rPr>
                        <a:t> de la </a:t>
                      </a:r>
                      <a:r>
                        <a:rPr kumimoji="0" lang="es-ES" sz="2000" kern="1200" dirty="0" err="1">
                          <a:solidFill>
                            <a:srgbClr val="FF0000"/>
                          </a:solidFill>
                          <a:latin typeface="Arial" pitchFamily="34" charset="0"/>
                          <a:ea typeface="+mn-ea"/>
                          <a:cs typeface="Arial" pitchFamily="34" charset="0"/>
                        </a:rPr>
                        <a:t>vulve</a:t>
                      </a:r>
                      <a:endParaRPr kumimoji="0" lang="es-ES" sz="2000" kern="1200" dirty="0">
                        <a:solidFill>
                          <a:schemeClr val="dk1"/>
                        </a:solidFill>
                        <a:latin typeface="Arial" pitchFamily="34" charset="0"/>
                        <a:ea typeface="+mn-ea"/>
                        <a:cs typeface="Arial" pitchFamily="34" charset="0"/>
                      </a:endParaRPr>
                    </a:p>
                    <a:p>
                      <a:endParaRPr kumimoji="0" lang="es-ES" sz="2000" kern="1200" dirty="0">
                        <a:solidFill>
                          <a:schemeClr val="dk1"/>
                        </a:solidFill>
                        <a:latin typeface="+mn-lt"/>
                        <a:ea typeface="+mn-ea"/>
                        <a:cs typeface="+mn-cs"/>
                      </a:endParaRPr>
                    </a:p>
                  </a:txBody>
                  <a:tcPr/>
                </a:tc>
                <a:extLst>
                  <a:ext uri="{0D108BD9-81ED-4DB2-BD59-A6C34878D82A}">
                    <a16:rowId xmlns:a16="http://schemas.microsoft.com/office/drawing/2014/main" val="10002"/>
                  </a:ext>
                </a:extLst>
              </a:tr>
            </a:tbl>
          </a:graphicData>
        </a:graphic>
      </p:graphicFrame>
      <p:sp>
        <p:nvSpPr>
          <p:cNvPr id="7" name="Rectangle 6"/>
          <p:cNvSpPr/>
          <p:nvPr/>
        </p:nvSpPr>
        <p:spPr>
          <a:xfrm>
            <a:off x="1187624" y="2887682"/>
            <a:ext cx="6462464" cy="3416320"/>
          </a:xfrm>
          <a:prstGeom prst="rect">
            <a:avLst/>
          </a:prstGeom>
        </p:spPr>
        <p:txBody>
          <a:bodyPr wrap="square">
            <a:spAutoFit/>
          </a:bodyPr>
          <a:lstStyle/>
          <a:p>
            <a:pPr algn="ctr"/>
            <a:endParaRPr lang="en-US" sz="3600" dirty="0">
              <a:solidFill>
                <a:srgbClr val="FFC000"/>
              </a:solidFill>
            </a:endParaRPr>
          </a:p>
          <a:p>
            <a:pPr algn="ctr"/>
            <a:r>
              <a:rPr lang="en-US" sz="3600" dirty="0" err="1">
                <a:solidFill>
                  <a:srgbClr val="FFC000"/>
                </a:solidFill>
              </a:rPr>
              <a:t>Sont</a:t>
            </a:r>
            <a:r>
              <a:rPr lang="en-US" sz="3600" dirty="0">
                <a:solidFill>
                  <a:srgbClr val="FFC000"/>
                </a:solidFill>
              </a:rPr>
              <a:t> les </a:t>
            </a:r>
            <a:r>
              <a:rPr lang="en-US" sz="3600" dirty="0" err="1">
                <a:solidFill>
                  <a:srgbClr val="FFC000"/>
                </a:solidFill>
              </a:rPr>
              <a:t>conséquences</a:t>
            </a:r>
            <a:r>
              <a:rPr lang="en-US" sz="3600" dirty="0">
                <a:solidFill>
                  <a:srgbClr val="FFC000"/>
                </a:solidFill>
              </a:rPr>
              <a:t> d’un</a:t>
            </a:r>
          </a:p>
          <a:p>
            <a:pPr algn="ctr"/>
            <a:endParaRPr lang="en-US" sz="3600" dirty="0">
              <a:solidFill>
                <a:srgbClr val="FFC000"/>
              </a:solidFill>
            </a:endParaRPr>
          </a:p>
          <a:p>
            <a:pPr algn="ctr"/>
            <a:r>
              <a:rPr lang="en-US" sz="3600" dirty="0">
                <a:solidFill>
                  <a:srgbClr val="FFC000"/>
                </a:solidFill>
              </a:rPr>
              <a:t> </a:t>
            </a:r>
            <a:r>
              <a:rPr lang="en-US" sz="3600" dirty="0" err="1">
                <a:solidFill>
                  <a:srgbClr val="FFC000"/>
                </a:solidFill>
              </a:rPr>
              <a:t>défaut</a:t>
            </a:r>
            <a:r>
              <a:rPr lang="en-US" sz="3600" dirty="0">
                <a:solidFill>
                  <a:srgbClr val="FFC000"/>
                </a:solidFill>
              </a:rPr>
              <a:t> de production de la</a:t>
            </a:r>
          </a:p>
          <a:p>
            <a:pPr algn="ctr"/>
            <a:endParaRPr lang="en-US" sz="3600" dirty="0"/>
          </a:p>
          <a:p>
            <a:pPr algn="ctr"/>
            <a:r>
              <a:rPr lang="en-US" sz="3600" dirty="0">
                <a:solidFill>
                  <a:srgbClr val="FFC000"/>
                </a:solidFill>
              </a:rPr>
              <a:t> </a:t>
            </a:r>
            <a:r>
              <a:rPr lang="en-US" sz="3600" dirty="0"/>
              <a:t>dihydrotestostérone</a:t>
            </a:r>
            <a:endParaRPr lang="es-ES"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5029200"/>
            <a:ext cx="8280920" cy="1828800"/>
          </a:xfrm>
        </p:spPr>
        <p:txBody>
          <a:bodyPr>
            <a:normAutofit fontScale="90000"/>
          </a:bodyPr>
          <a:lstStyle/>
          <a:p>
            <a:pPr algn="ctr"/>
            <a:r>
              <a:rPr lang="es-ES" dirty="0" err="1">
                <a:solidFill>
                  <a:srgbClr val="FFC000"/>
                </a:solidFill>
              </a:rPr>
              <a:t>Définition</a:t>
            </a:r>
            <a:r>
              <a:rPr lang="es-ES" dirty="0">
                <a:solidFill>
                  <a:srgbClr val="FFC000"/>
                </a:solidFill>
              </a:rPr>
              <a:t> de la </a:t>
            </a:r>
            <a:r>
              <a:rPr lang="es-ES" dirty="0" err="1">
                <a:solidFill>
                  <a:srgbClr val="FFC000"/>
                </a:solidFill>
              </a:rPr>
              <a:t>maladie</a:t>
            </a:r>
            <a:r>
              <a:rPr lang="es-ES" dirty="0">
                <a:solidFill>
                  <a:srgbClr val="FFC000"/>
                </a:solidFill>
              </a:rPr>
              <a:t> </a:t>
            </a:r>
            <a:r>
              <a:rPr lang="es-ES" dirty="0" err="1">
                <a:solidFill>
                  <a:srgbClr val="FFC000"/>
                </a:solidFill>
              </a:rPr>
              <a:t>ménopause</a:t>
            </a:r>
            <a:br>
              <a:rPr lang="es-ES" dirty="0">
                <a:solidFill>
                  <a:srgbClr val="FFC000"/>
                </a:solidFill>
              </a:rPr>
            </a:br>
            <a:br>
              <a:rPr lang="es-ES" dirty="0">
                <a:solidFill>
                  <a:srgbClr val="FFC000"/>
                </a:solidFill>
              </a:rPr>
            </a:br>
            <a:r>
              <a:rPr lang="fr-FR" sz="3100" dirty="0">
                <a:solidFill>
                  <a:srgbClr val="FFC000"/>
                </a:solidFill>
              </a:rPr>
              <a:t>La maladie ménopause est l'ensemble des modifications physiopathologiques et psychopathologiques</a:t>
            </a:r>
            <a:br>
              <a:rPr lang="fr-FR" sz="3100" dirty="0">
                <a:solidFill>
                  <a:srgbClr val="FFC000"/>
                </a:solidFill>
              </a:rPr>
            </a:br>
            <a:r>
              <a:rPr lang="fr-FR" sz="3100" dirty="0">
                <a:solidFill>
                  <a:srgbClr val="FFC000"/>
                </a:solidFill>
              </a:rPr>
              <a:t>provoquées par la diminution aigue ou progressive de la production d'androgènes</a:t>
            </a:r>
            <a:br>
              <a:rPr lang="fr-FR" sz="3100" dirty="0">
                <a:solidFill>
                  <a:srgbClr val="FFC000"/>
                </a:solidFill>
              </a:rPr>
            </a:br>
            <a:r>
              <a:rPr lang="fr-FR" sz="3100" dirty="0">
                <a:solidFill>
                  <a:srgbClr val="FFC000"/>
                </a:solidFill>
              </a:rPr>
              <a:t>après la cessation définitive des menstruations</a:t>
            </a:r>
            <a:br>
              <a:rPr lang="fr-FR" sz="3100" dirty="0"/>
            </a:b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5029200"/>
            <a:ext cx="8280920" cy="1828800"/>
          </a:xfrm>
        </p:spPr>
        <p:txBody>
          <a:bodyPr>
            <a:normAutofit fontScale="90000"/>
          </a:bodyPr>
          <a:lstStyle/>
          <a:p>
            <a:pPr algn="ctr"/>
            <a:r>
              <a:rPr lang="es-ES" dirty="0">
                <a:solidFill>
                  <a:srgbClr val="FFC000"/>
                </a:solidFill>
              </a:rPr>
              <a:t>Le </a:t>
            </a:r>
            <a:r>
              <a:rPr lang="es-ES" dirty="0" err="1">
                <a:solidFill>
                  <a:srgbClr val="FFC000"/>
                </a:solidFill>
              </a:rPr>
              <a:t>traitement</a:t>
            </a:r>
            <a:r>
              <a:rPr lang="es-ES" dirty="0">
                <a:solidFill>
                  <a:srgbClr val="FFC000"/>
                </a:solidFill>
              </a:rPr>
              <a:t> de la </a:t>
            </a:r>
            <a:r>
              <a:rPr lang="es-ES" dirty="0" err="1">
                <a:solidFill>
                  <a:srgbClr val="FFC000"/>
                </a:solidFill>
              </a:rPr>
              <a:t>maladie</a:t>
            </a:r>
            <a:r>
              <a:rPr lang="es-ES" dirty="0">
                <a:solidFill>
                  <a:srgbClr val="FFC000"/>
                </a:solidFill>
              </a:rPr>
              <a:t> </a:t>
            </a:r>
            <a:r>
              <a:rPr lang="es-ES" dirty="0" err="1">
                <a:solidFill>
                  <a:srgbClr val="FFC000"/>
                </a:solidFill>
              </a:rPr>
              <a:t>ménopause</a:t>
            </a:r>
            <a:br>
              <a:rPr lang="es-ES" dirty="0">
                <a:solidFill>
                  <a:srgbClr val="FFC000"/>
                </a:solidFill>
              </a:rPr>
            </a:br>
            <a:br>
              <a:rPr lang="es-ES" dirty="0">
                <a:solidFill>
                  <a:srgbClr val="FFC000"/>
                </a:solidFill>
              </a:rPr>
            </a:br>
            <a:r>
              <a:rPr lang="fr-FR" sz="4000" dirty="0">
                <a:solidFill>
                  <a:srgbClr val="FFC000"/>
                </a:solidFill>
              </a:rPr>
              <a:t>consiste à remplacer les hormones mâles</a:t>
            </a:r>
            <a:r>
              <a:rPr lang="fr-FR" sz="4000" dirty="0"/>
              <a:t> </a:t>
            </a:r>
            <a:r>
              <a:rPr lang="fr-FR" sz="4000" dirty="0">
                <a:solidFill>
                  <a:srgbClr val="FFC000"/>
                </a:solidFill>
              </a:rPr>
              <a:t>selon  un protocole rigoureux après la ménopause</a:t>
            </a:r>
            <a:br>
              <a:rPr lang="fr-FR" sz="3100" dirty="0"/>
            </a:br>
            <a:br>
              <a:rPr lang="fr-FR" sz="3100" dirty="0"/>
            </a:b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4221088"/>
            <a:ext cx="8280920" cy="1828800"/>
          </a:xfrm>
        </p:spPr>
        <p:txBody>
          <a:bodyPr>
            <a:normAutofit fontScale="90000"/>
          </a:bodyPr>
          <a:lstStyle/>
          <a:p>
            <a:pPr algn="ctr"/>
            <a:r>
              <a:rPr lang="es-ES" dirty="0" err="1">
                <a:solidFill>
                  <a:srgbClr val="FFC000"/>
                </a:solidFill>
              </a:rPr>
              <a:t>Pour</a:t>
            </a:r>
            <a:r>
              <a:rPr lang="es-ES" dirty="0">
                <a:solidFill>
                  <a:srgbClr val="FFC000"/>
                </a:solidFill>
              </a:rPr>
              <a:t> plus de </a:t>
            </a:r>
            <a:r>
              <a:rPr lang="es-ES" dirty="0" err="1">
                <a:solidFill>
                  <a:srgbClr val="FFC000"/>
                </a:solidFill>
              </a:rPr>
              <a:t>détails</a:t>
            </a:r>
            <a:r>
              <a:rPr lang="es-ES" dirty="0">
                <a:solidFill>
                  <a:srgbClr val="FFC000"/>
                </a:solidFill>
              </a:rPr>
              <a:t>:</a:t>
            </a:r>
            <a:br>
              <a:rPr lang="es-ES" dirty="0">
                <a:solidFill>
                  <a:srgbClr val="FFC000"/>
                </a:solidFill>
              </a:rPr>
            </a:br>
            <a:br>
              <a:rPr lang="es-ES" dirty="0">
                <a:solidFill>
                  <a:srgbClr val="FFC000"/>
                </a:solidFill>
              </a:rPr>
            </a:br>
            <a:r>
              <a:rPr lang="es-ES" sz="4000" dirty="0">
                <a:solidFill>
                  <a:srgbClr val="FFC000"/>
                </a:solidFill>
              </a:rPr>
              <a:t>www.femme.fr.georgesdebled.org/maladie ménopause.htm </a:t>
            </a:r>
            <a:br>
              <a:rPr lang="es-ES" dirty="0">
                <a:solidFill>
                  <a:srgbClr val="FFC000"/>
                </a:solidFill>
              </a:rPr>
            </a:br>
            <a:br>
              <a:rPr lang="es-ES" dirty="0">
                <a:solidFill>
                  <a:srgbClr val="FFC000"/>
                </a:solidFill>
              </a:rPr>
            </a:b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55576" y="2420888"/>
            <a:ext cx="7851648" cy="1828800"/>
          </a:xfrm>
        </p:spPr>
        <p:txBody>
          <a:bodyPr>
            <a:normAutofit fontScale="90000"/>
          </a:bodyPr>
          <a:lstStyle/>
          <a:p>
            <a:pPr algn="ctr"/>
            <a:r>
              <a:rPr lang="es-ES" dirty="0">
                <a:solidFill>
                  <a:srgbClr val="FFC000"/>
                </a:solidFill>
              </a:rPr>
              <a:t>Le </a:t>
            </a:r>
            <a:r>
              <a:rPr lang="es-ES" dirty="0" err="1">
                <a:solidFill>
                  <a:srgbClr val="FFC000"/>
                </a:solidFill>
              </a:rPr>
              <a:t>mot</a:t>
            </a:r>
            <a:r>
              <a:rPr lang="es-ES" dirty="0">
                <a:solidFill>
                  <a:srgbClr val="FFC000"/>
                </a:solidFill>
              </a:rPr>
              <a:t> </a:t>
            </a:r>
            <a:r>
              <a:rPr lang="es-ES" dirty="0" err="1">
                <a:solidFill>
                  <a:srgbClr val="FFC000"/>
                </a:solidFill>
              </a:rPr>
              <a:t>ménopause</a:t>
            </a:r>
            <a:br>
              <a:rPr lang="es-ES" dirty="0">
                <a:solidFill>
                  <a:srgbClr val="FFC000"/>
                </a:solidFill>
              </a:rPr>
            </a:br>
            <a:r>
              <a:rPr lang="es-ES" dirty="0" err="1">
                <a:solidFill>
                  <a:srgbClr val="FFC000"/>
                </a:solidFill>
              </a:rPr>
              <a:t>signifie</a:t>
            </a:r>
            <a:r>
              <a:rPr lang="es-ES" dirty="0">
                <a:solidFill>
                  <a:srgbClr val="FFC000"/>
                </a:solidFill>
              </a:rPr>
              <a:t> “</a:t>
            </a:r>
            <a:r>
              <a:rPr lang="es-ES" dirty="0" err="1">
                <a:solidFill>
                  <a:srgbClr val="FFC000"/>
                </a:solidFill>
              </a:rPr>
              <a:t>arrêt</a:t>
            </a:r>
            <a:r>
              <a:rPr lang="es-ES" dirty="0">
                <a:solidFill>
                  <a:srgbClr val="FFC000"/>
                </a:solidFill>
              </a:rPr>
              <a:t> des </a:t>
            </a:r>
            <a:r>
              <a:rPr lang="es-ES" dirty="0" err="1">
                <a:solidFill>
                  <a:srgbClr val="FFC000"/>
                </a:solidFill>
              </a:rPr>
              <a:t>règles</a:t>
            </a:r>
            <a:r>
              <a:rPr lang="es-ES" dirty="0">
                <a:solidFill>
                  <a:srgbClr val="FFC000"/>
                </a:solidFill>
              </a:rPr>
              <a:t>”.</a:t>
            </a:r>
            <a:br>
              <a:rPr lang="es-ES" dirty="0">
                <a:solidFill>
                  <a:srgbClr val="FFC000"/>
                </a:solidFill>
              </a:rPr>
            </a:br>
            <a:r>
              <a:rPr lang="es-ES" dirty="0">
                <a:solidFill>
                  <a:srgbClr val="FFC000"/>
                </a:solidFill>
              </a:rPr>
              <a:t>Ce </a:t>
            </a:r>
            <a:r>
              <a:rPr lang="es-ES" dirty="0" err="1">
                <a:solidFill>
                  <a:srgbClr val="FFC000"/>
                </a:solidFill>
              </a:rPr>
              <a:t>n’est</a:t>
            </a:r>
            <a:r>
              <a:rPr lang="es-ES" dirty="0">
                <a:solidFill>
                  <a:srgbClr val="FFC000"/>
                </a:solidFill>
              </a:rPr>
              <a:t> </a:t>
            </a:r>
            <a:r>
              <a:rPr lang="es-ES" dirty="0" err="1">
                <a:solidFill>
                  <a:srgbClr val="FFC000"/>
                </a:solidFill>
              </a:rPr>
              <a:t>pas</a:t>
            </a:r>
            <a:r>
              <a:rPr lang="es-ES" dirty="0">
                <a:solidFill>
                  <a:srgbClr val="FFC000"/>
                </a:solidFill>
              </a:rPr>
              <a:t> une </a:t>
            </a:r>
            <a:r>
              <a:rPr lang="es-ES" dirty="0" err="1">
                <a:solidFill>
                  <a:srgbClr val="FFC000"/>
                </a:solidFill>
              </a:rPr>
              <a:t>maladie</a:t>
            </a:r>
            <a:r>
              <a:rPr lang="es-ES" dirty="0">
                <a:solidFill>
                  <a:srgbClr val="FFC000"/>
                </a:solidFill>
              </a:rPr>
              <a:t> </a:t>
            </a:r>
            <a:r>
              <a:rPr lang="es-ES" dirty="0" err="1">
                <a:solidFill>
                  <a:srgbClr val="FFC000"/>
                </a:solidFill>
              </a:rPr>
              <a:t>mais</a:t>
            </a:r>
            <a:r>
              <a:rPr lang="es-ES" dirty="0">
                <a:solidFill>
                  <a:srgbClr val="FFC000"/>
                </a:solidFill>
              </a:rPr>
              <a:t> un </a:t>
            </a:r>
            <a:r>
              <a:rPr lang="es-ES" dirty="0" err="1">
                <a:solidFill>
                  <a:srgbClr val="FFC000"/>
                </a:solidFill>
              </a:rPr>
              <a:t>symptôme</a:t>
            </a:r>
            <a:r>
              <a:rPr lang="es-ES" dirty="0">
                <a:solidFill>
                  <a:srgbClr val="FFC000"/>
                </a:solidFill>
              </a:rPr>
              <a:t>.</a:t>
            </a: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3645024"/>
            <a:ext cx="8280920" cy="1828800"/>
          </a:xfrm>
        </p:spPr>
        <p:txBody>
          <a:bodyPr>
            <a:normAutofit fontScale="90000"/>
          </a:bodyPr>
          <a:lstStyle/>
          <a:p>
            <a:pPr algn="ctr"/>
            <a:r>
              <a:rPr lang="es-ES" dirty="0">
                <a:solidFill>
                  <a:srgbClr val="FFC000"/>
                </a:solidFill>
              </a:rPr>
              <a:t>Les </a:t>
            </a:r>
            <a:r>
              <a:rPr lang="es-ES" dirty="0" err="1">
                <a:solidFill>
                  <a:srgbClr val="FFC000"/>
                </a:solidFill>
              </a:rPr>
              <a:t>nombreux</a:t>
            </a:r>
            <a:r>
              <a:rPr lang="es-ES" dirty="0">
                <a:solidFill>
                  <a:srgbClr val="FFC000"/>
                </a:solidFill>
              </a:rPr>
              <a:t> </a:t>
            </a:r>
            <a:r>
              <a:rPr lang="es-ES" dirty="0" err="1">
                <a:solidFill>
                  <a:srgbClr val="FFC000"/>
                </a:solidFill>
              </a:rPr>
              <a:t>troubles</a:t>
            </a:r>
            <a:r>
              <a:rPr lang="es-ES" dirty="0">
                <a:solidFill>
                  <a:srgbClr val="FFC000"/>
                </a:solidFill>
              </a:rPr>
              <a:t> de la “</a:t>
            </a:r>
            <a:r>
              <a:rPr lang="es-ES" dirty="0" err="1">
                <a:solidFill>
                  <a:srgbClr val="FFC000"/>
                </a:solidFill>
              </a:rPr>
              <a:t>ménopause</a:t>
            </a:r>
            <a:r>
              <a:rPr lang="es-ES" dirty="0">
                <a:solidFill>
                  <a:srgbClr val="FFC000"/>
                </a:solidFill>
              </a:rPr>
              <a:t>”</a:t>
            </a:r>
            <a:br>
              <a:rPr lang="es-ES" dirty="0">
                <a:solidFill>
                  <a:srgbClr val="FFC000"/>
                </a:solidFill>
              </a:rPr>
            </a:br>
            <a:r>
              <a:rPr lang="es-ES" dirty="0">
                <a:solidFill>
                  <a:srgbClr val="FFC000"/>
                </a:solidFill>
              </a:rPr>
              <a:t> </a:t>
            </a:r>
            <a:r>
              <a:rPr lang="es-ES" dirty="0" err="1">
                <a:solidFill>
                  <a:srgbClr val="FFC000"/>
                </a:solidFill>
              </a:rPr>
              <a:t>correspondent-ils</a:t>
            </a:r>
            <a:r>
              <a:rPr lang="es-ES" dirty="0">
                <a:solidFill>
                  <a:srgbClr val="FFC000"/>
                </a:solidFill>
              </a:rPr>
              <a:t> à une </a:t>
            </a:r>
            <a:r>
              <a:rPr lang="es-ES" dirty="0" err="1">
                <a:solidFill>
                  <a:srgbClr val="FFC000"/>
                </a:solidFill>
              </a:rPr>
              <a:t>maladie</a:t>
            </a:r>
            <a:r>
              <a:rPr lang="es-ES" dirty="0">
                <a:solidFill>
                  <a:srgbClr val="FFC000"/>
                </a:solidFill>
              </a:rPr>
              <a:t> </a:t>
            </a:r>
            <a:r>
              <a:rPr lang="es-ES" dirty="0" err="1">
                <a:solidFill>
                  <a:srgbClr val="FFC000"/>
                </a:solidFill>
              </a:rPr>
              <a:t>dont</a:t>
            </a:r>
            <a:r>
              <a:rPr lang="es-ES" dirty="0">
                <a:solidFill>
                  <a:srgbClr val="FFC000"/>
                </a:solidFill>
              </a:rPr>
              <a:t> </a:t>
            </a:r>
            <a:r>
              <a:rPr lang="es-ES" dirty="0" err="1">
                <a:solidFill>
                  <a:srgbClr val="FFC000"/>
                </a:solidFill>
              </a:rPr>
              <a:t>l’arrêt</a:t>
            </a:r>
            <a:r>
              <a:rPr lang="es-ES" dirty="0">
                <a:solidFill>
                  <a:srgbClr val="FFC000"/>
                </a:solidFill>
              </a:rPr>
              <a:t> des </a:t>
            </a:r>
            <a:r>
              <a:rPr lang="es-ES" dirty="0" err="1">
                <a:solidFill>
                  <a:srgbClr val="FFC000"/>
                </a:solidFill>
              </a:rPr>
              <a:t>règles</a:t>
            </a:r>
            <a:r>
              <a:rPr lang="es-ES" dirty="0">
                <a:solidFill>
                  <a:srgbClr val="FFC000"/>
                </a:solidFill>
              </a:rPr>
              <a:t> </a:t>
            </a:r>
            <a:r>
              <a:rPr lang="es-ES" dirty="0" err="1">
                <a:solidFill>
                  <a:srgbClr val="FFC000"/>
                </a:solidFill>
              </a:rPr>
              <a:t>est</a:t>
            </a:r>
            <a:r>
              <a:rPr lang="es-ES" dirty="0">
                <a:solidFill>
                  <a:srgbClr val="FFC000"/>
                </a:solidFill>
              </a:rPr>
              <a:t> le </a:t>
            </a:r>
            <a:r>
              <a:rPr lang="es-ES" dirty="0" err="1">
                <a:solidFill>
                  <a:srgbClr val="FFC000"/>
                </a:solidFill>
              </a:rPr>
              <a:t>symptôme</a:t>
            </a:r>
            <a:r>
              <a:rPr lang="es-ES" dirty="0">
                <a:solidFill>
                  <a:srgbClr val="FFC000"/>
                </a:solidFill>
              </a:rPr>
              <a:t> principal </a:t>
            </a:r>
            <a:r>
              <a:rPr lang="es-ES" dirty="0">
                <a:solidFill>
                  <a:schemeClr val="tx1"/>
                </a:solidFill>
              </a:rPr>
              <a:t>(</a:t>
            </a:r>
            <a:r>
              <a:rPr lang="es-ES" dirty="0" err="1">
                <a:solidFill>
                  <a:schemeClr val="tx1"/>
                </a:solidFill>
              </a:rPr>
              <a:t>mais</a:t>
            </a:r>
            <a:r>
              <a:rPr lang="es-ES" dirty="0">
                <a:solidFill>
                  <a:schemeClr val="tx1"/>
                </a:solidFill>
              </a:rPr>
              <a:t> non </a:t>
            </a:r>
            <a:r>
              <a:rPr lang="es-ES" dirty="0" err="1">
                <a:solidFill>
                  <a:schemeClr val="tx1"/>
                </a:solidFill>
              </a:rPr>
              <a:t>pathologique</a:t>
            </a:r>
            <a:r>
              <a:rPr lang="es-ES" dirty="0">
                <a:solidFill>
                  <a:schemeClr val="tx1"/>
                </a:solidFill>
              </a:rPr>
              <a:t>)</a:t>
            </a:r>
            <a:r>
              <a:rPr lang="es-ES" dirty="0">
                <a:solidFill>
                  <a:srgbClr val="FFC000"/>
                </a:solidFill>
              </a:rPr>
              <a:t>?</a:t>
            </a: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140968"/>
            <a:ext cx="8280920" cy="1828800"/>
          </a:xfrm>
        </p:spPr>
        <p:txBody>
          <a:bodyPr>
            <a:normAutofit fontScale="90000"/>
          </a:bodyPr>
          <a:lstStyle/>
          <a:p>
            <a:pPr algn="ctr"/>
            <a:r>
              <a:rPr lang="es-ES" dirty="0" err="1">
                <a:solidFill>
                  <a:srgbClr val="FFC000"/>
                </a:solidFill>
              </a:rPr>
              <a:t>Oui</a:t>
            </a:r>
            <a:r>
              <a:rPr lang="es-ES" dirty="0">
                <a:solidFill>
                  <a:srgbClr val="FFC000"/>
                </a:solidFill>
              </a:rPr>
              <a:t>. </a:t>
            </a:r>
            <a:br>
              <a:rPr lang="es-ES" dirty="0">
                <a:solidFill>
                  <a:srgbClr val="FFC000"/>
                </a:solidFill>
              </a:rPr>
            </a:br>
            <a:r>
              <a:rPr lang="es-ES" dirty="0" err="1">
                <a:solidFill>
                  <a:srgbClr val="FFC000"/>
                </a:solidFill>
              </a:rPr>
              <a:t>Il</a:t>
            </a:r>
            <a:r>
              <a:rPr lang="es-ES" dirty="0">
                <a:solidFill>
                  <a:srgbClr val="FFC000"/>
                </a:solidFill>
              </a:rPr>
              <a:t> </a:t>
            </a:r>
            <a:r>
              <a:rPr lang="es-ES" dirty="0" err="1">
                <a:solidFill>
                  <a:srgbClr val="FFC000"/>
                </a:solidFill>
              </a:rPr>
              <a:t>s’agit</a:t>
            </a:r>
            <a:r>
              <a:rPr lang="es-ES" dirty="0">
                <a:solidFill>
                  <a:srgbClr val="FFC000"/>
                </a:solidFill>
              </a:rPr>
              <a:t> de la </a:t>
            </a:r>
            <a:br>
              <a:rPr lang="es-ES" dirty="0">
                <a:solidFill>
                  <a:srgbClr val="FFC000"/>
                </a:solidFill>
              </a:rPr>
            </a:br>
            <a:r>
              <a:rPr lang="es-ES" dirty="0">
                <a:solidFill>
                  <a:srgbClr val="FFC000"/>
                </a:solidFill>
              </a:rPr>
              <a:t>“</a:t>
            </a:r>
            <a:r>
              <a:rPr lang="es-ES" dirty="0" err="1">
                <a:solidFill>
                  <a:srgbClr val="FFC000"/>
                </a:solidFill>
              </a:rPr>
              <a:t>maladie</a:t>
            </a:r>
            <a:r>
              <a:rPr lang="es-ES" dirty="0">
                <a:solidFill>
                  <a:srgbClr val="FFC000"/>
                </a:solidFill>
              </a:rPr>
              <a:t> </a:t>
            </a:r>
            <a:r>
              <a:rPr lang="es-ES" dirty="0" err="1">
                <a:solidFill>
                  <a:srgbClr val="FFC000"/>
                </a:solidFill>
              </a:rPr>
              <a:t>ménopause</a:t>
            </a:r>
            <a:r>
              <a:rPr lang="es-ES" dirty="0">
                <a:solidFill>
                  <a:srgbClr val="FFC000"/>
                </a:solidFill>
              </a:rPr>
              <a:t>”</a:t>
            </a:r>
            <a:br>
              <a:rPr lang="es-ES" dirty="0">
                <a:solidFill>
                  <a:srgbClr val="FFC000"/>
                </a:solidFill>
              </a:rPr>
            </a:br>
            <a:r>
              <a:rPr lang="es-ES" dirty="0" err="1">
                <a:solidFill>
                  <a:srgbClr val="FFC000"/>
                </a:solidFill>
              </a:rPr>
              <a:t>qui</a:t>
            </a:r>
            <a:r>
              <a:rPr lang="es-ES" dirty="0">
                <a:solidFill>
                  <a:srgbClr val="FFC000"/>
                </a:solidFill>
              </a:rPr>
              <a:t> </a:t>
            </a:r>
            <a:r>
              <a:rPr lang="es-ES" dirty="0" err="1">
                <a:solidFill>
                  <a:srgbClr val="FFC000"/>
                </a:solidFill>
              </a:rPr>
              <a:t>est</a:t>
            </a:r>
            <a:r>
              <a:rPr lang="es-ES" dirty="0">
                <a:solidFill>
                  <a:srgbClr val="FFC000"/>
                </a:solidFill>
              </a:rPr>
              <a:t> un </a:t>
            </a:r>
            <a:r>
              <a:rPr lang="es-ES" dirty="0" err="1">
                <a:solidFill>
                  <a:srgbClr val="FFC000"/>
                </a:solidFill>
              </a:rPr>
              <a:t>nouveau</a:t>
            </a:r>
            <a:r>
              <a:rPr lang="es-ES" dirty="0">
                <a:solidFill>
                  <a:srgbClr val="FFC000"/>
                </a:solidFill>
              </a:rPr>
              <a:t> concept</a:t>
            </a: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4725144"/>
            <a:ext cx="8280920" cy="182880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s-ES" sz="3600" dirty="0" err="1">
                <a:solidFill>
                  <a:srgbClr val="FFC000"/>
                </a:solidFill>
              </a:rPr>
              <a:t>Avant</a:t>
            </a:r>
            <a:r>
              <a:rPr lang="es-ES" sz="3600" dirty="0">
                <a:solidFill>
                  <a:srgbClr val="FFC000"/>
                </a:solidFill>
              </a:rPr>
              <a:t> la </a:t>
            </a:r>
            <a:r>
              <a:rPr lang="es-ES" sz="3600" dirty="0" err="1">
                <a:solidFill>
                  <a:srgbClr val="FFC000"/>
                </a:solidFill>
              </a:rPr>
              <a:t>ménopause</a:t>
            </a:r>
            <a:r>
              <a:rPr lang="es-ES" sz="3600" dirty="0">
                <a:solidFill>
                  <a:srgbClr val="FFC000"/>
                </a:solidFill>
              </a:rPr>
              <a:t> les </a:t>
            </a:r>
            <a:r>
              <a:rPr lang="es-ES" sz="3600" dirty="0" err="1">
                <a:solidFill>
                  <a:srgbClr val="FFC000"/>
                </a:solidFill>
              </a:rPr>
              <a:t>femmes</a:t>
            </a:r>
            <a:r>
              <a:rPr lang="es-ES" sz="3600" dirty="0">
                <a:solidFill>
                  <a:srgbClr val="FFC000"/>
                </a:solidFill>
              </a:rPr>
              <a:t> </a:t>
            </a:r>
            <a:r>
              <a:rPr lang="es-ES" sz="3600" dirty="0" err="1">
                <a:solidFill>
                  <a:srgbClr val="FFC000"/>
                </a:solidFill>
              </a:rPr>
              <a:t>sécrètent</a:t>
            </a:r>
            <a:r>
              <a:rPr lang="es-ES" sz="3600" dirty="0">
                <a:solidFill>
                  <a:srgbClr val="FFC000"/>
                </a:solidFill>
              </a:rPr>
              <a:t> </a:t>
            </a:r>
            <a:r>
              <a:rPr lang="es-ES" sz="3600" dirty="0" err="1">
                <a:solidFill>
                  <a:srgbClr val="FFC000"/>
                </a:solidFill>
              </a:rPr>
              <a:t>chaque</a:t>
            </a:r>
            <a:r>
              <a:rPr lang="es-ES" sz="3600" dirty="0">
                <a:solidFill>
                  <a:srgbClr val="FFC000"/>
                </a:solidFill>
              </a:rPr>
              <a:t> </a:t>
            </a:r>
            <a:r>
              <a:rPr lang="es-ES" sz="3600" dirty="0" err="1">
                <a:solidFill>
                  <a:srgbClr val="FFC000"/>
                </a:solidFill>
              </a:rPr>
              <a:t>jour</a:t>
            </a:r>
            <a:br>
              <a:rPr lang="es-ES" sz="3600" dirty="0">
                <a:solidFill>
                  <a:srgbClr val="FFC000"/>
                </a:solidFill>
              </a:rPr>
            </a:br>
            <a:br>
              <a:rPr lang="es-ES" sz="3600" dirty="0">
                <a:solidFill>
                  <a:srgbClr val="FFC000"/>
                </a:solidFill>
              </a:rPr>
            </a:br>
            <a:r>
              <a:rPr lang="es-ES" sz="3600" dirty="0">
                <a:solidFill>
                  <a:srgbClr val="FFC000"/>
                </a:solidFill>
              </a:rPr>
              <a:t> de </a:t>
            </a:r>
            <a:r>
              <a:rPr lang="es-ES" sz="3600" dirty="0" err="1">
                <a:solidFill>
                  <a:srgbClr val="FFC000"/>
                </a:solidFill>
              </a:rPr>
              <a:t>l’estradiol</a:t>
            </a:r>
            <a:br>
              <a:rPr lang="es-ES" sz="3600" dirty="0">
                <a:solidFill>
                  <a:srgbClr val="FFC000"/>
                </a:solidFill>
              </a:rPr>
            </a:br>
            <a:r>
              <a:rPr lang="es-ES" sz="3600" dirty="0">
                <a:solidFill>
                  <a:srgbClr val="FFC000"/>
                </a:solidFill>
              </a:rPr>
              <a:t>et de la </a:t>
            </a:r>
            <a:r>
              <a:rPr lang="es-ES" sz="3600" dirty="0" err="1">
                <a:solidFill>
                  <a:srgbClr val="FFC000"/>
                </a:solidFill>
              </a:rPr>
              <a:t>progestérone</a:t>
            </a:r>
            <a:br>
              <a:rPr lang="es-ES" sz="3600" dirty="0">
                <a:solidFill>
                  <a:srgbClr val="FFC000"/>
                </a:solidFill>
              </a:rPr>
            </a:br>
            <a:br>
              <a:rPr lang="es-ES" sz="3600" dirty="0">
                <a:solidFill>
                  <a:srgbClr val="FFC000"/>
                </a:solidFill>
              </a:rPr>
            </a:br>
            <a:r>
              <a:rPr lang="es-ES" sz="3600" dirty="0" err="1">
                <a:solidFill>
                  <a:srgbClr val="FFC000"/>
                </a:solidFill>
              </a:rPr>
              <a:t>pour</a:t>
            </a:r>
            <a:r>
              <a:rPr lang="es-ES" sz="3600" dirty="0">
                <a:solidFill>
                  <a:srgbClr val="FFC000"/>
                </a:solidFill>
              </a:rPr>
              <a:t> </a:t>
            </a:r>
            <a:r>
              <a:rPr lang="es-ES" sz="3600" dirty="0" err="1">
                <a:solidFill>
                  <a:srgbClr val="FFC000"/>
                </a:solidFill>
              </a:rPr>
              <a:t>assurer</a:t>
            </a:r>
            <a:r>
              <a:rPr lang="es-ES" sz="3600" dirty="0">
                <a:solidFill>
                  <a:srgbClr val="FFC000"/>
                </a:solidFill>
              </a:rPr>
              <a:t> la </a:t>
            </a:r>
            <a:r>
              <a:rPr lang="es-ES" sz="3600" dirty="0" err="1">
                <a:solidFill>
                  <a:srgbClr val="FFC000"/>
                </a:solidFill>
              </a:rPr>
              <a:t>nidation</a:t>
            </a:r>
            <a:r>
              <a:rPr lang="es-ES" sz="3600" dirty="0">
                <a:solidFill>
                  <a:srgbClr val="FFC000"/>
                </a:solidFill>
              </a:rPr>
              <a:t> de </a:t>
            </a:r>
            <a:r>
              <a:rPr lang="es-ES" sz="3600" dirty="0" err="1">
                <a:solidFill>
                  <a:srgbClr val="FFC000"/>
                </a:solidFill>
              </a:rPr>
              <a:t>l‘oeuf</a:t>
            </a:r>
            <a:br>
              <a:rPr lang="es-ES" sz="3600" dirty="0">
                <a:solidFill>
                  <a:srgbClr val="FFC000"/>
                </a:solidFill>
              </a:rPr>
            </a:br>
            <a:br>
              <a:rPr lang="es-ES" sz="4800" dirty="0">
                <a:solidFill>
                  <a:srgbClr val="FFC000"/>
                </a:solidFill>
              </a:rPr>
            </a:br>
            <a:endParaRPr lang="es-ES" sz="4800"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5029200"/>
            <a:ext cx="8280920" cy="1828800"/>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s-ES" sz="3600" dirty="0" err="1">
                <a:solidFill>
                  <a:srgbClr val="FFC000"/>
                </a:solidFill>
              </a:rPr>
              <a:t>Après</a:t>
            </a:r>
            <a:r>
              <a:rPr lang="es-ES" sz="3600" dirty="0">
                <a:solidFill>
                  <a:srgbClr val="FFC000"/>
                </a:solidFill>
              </a:rPr>
              <a:t> la </a:t>
            </a:r>
            <a:r>
              <a:rPr lang="es-ES" sz="3600" dirty="0" err="1">
                <a:solidFill>
                  <a:srgbClr val="FFC000"/>
                </a:solidFill>
              </a:rPr>
              <a:t>ménopause</a:t>
            </a:r>
            <a:r>
              <a:rPr lang="es-ES" sz="3600" dirty="0">
                <a:solidFill>
                  <a:srgbClr val="FFC000"/>
                </a:solidFill>
              </a:rPr>
              <a:t> les </a:t>
            </a:r>
            <a:r>
              <a:rPr lang="es-ES" sz="3600" dirty="0" err="1">
                <a:solidFill>
                  <a:srgbClr val="FFC000"/>
                </a:solidFill>
              </a:rPr>
              <a:t>ovaires</a:t>
            </a:r>
            <a:r>
              <a:rPr lang="es-ES" sz="3600" dirty="0">
                <a:solidFill>
                  <a:srgbClr val="FFC000"/>
                </a:solidFill>
              </a:rPr>
              <a:t> </a:t>
            </a:r>
            <a:r>
              <a:rPr lang="es-ES" sz="3600" dirty="0" err="1">
                <a:solidFill>
                  <a:srgbClr val="FFC000"/>
                </a:solidFill>
              </a:rPr>
              <a:t>ne</a:t>
            </a:r>
            <a:r>
              <a:rPr lang="es-ES" sz="3600" dirty="0">
                <a:solidFill>
                  <a:srgbClr val="FFC000"/>
                </a:solidFill>
              </a:rPr>
              <a:t> </a:t>
            </a:r>
            <a:r>
              <a:rPr lang="es-ES" sz="3600" dirty="0" err="1">
                <a:solidFill>
                  <a:srgbClr val="FFC000"/>
                </a:solidFill>
              </a:rPr>
              <a:t>sécrètent</a:t>
            </a:r>
            <a:r>
              <a:rPr lang="es-ES" sz="3600" dirty="0">
                <a:solidFill>
                  <a:srgbClr val="FFC000"/>
                </a:solidFill>
              </a:rPr>
              <a:t> plus </a:t>
            </a:r>
            <a:r>
              <a:rPr lang="es-ES" sz="3600" dirty="0" err="1">
                <a:solidFill>
                  <a:srgbClr val="FFC000"/>
                </a:solidFill>
              </a:rPr>
              <a:t>chaque</a:t>
            </a:r>
            <a:r>
              <a:rPr lang="es-ES" sz="3600" dirty="0">
                <a:solidFill>
                  <a:srgbClr val="FFC000"/>
                </a:solidFill>
              </a:rPr>
              <a:t> </a:t>
            </a:r>
            <a:r>
              <a:rPr lang="es-ES" sz="3600" dirty="0" err="1">
                <a:solidFill>
                  <a:srgbClr val="FFC000"/>
                </a:solidFill>
              </a:rPr>
              <a:t>jour</a:t>
            </a:r>
            <a:r>
              <a:rPr lang="es-ES" sz="3600" dirty="0">
                <a:solidFill>
                  <a:srgbClr val="FFC000"/>
                </a:solidFill>
              </a:rPr>
              <a:t>  </a:t>
            </a:r>
            <a:br>
              <a:rPr lang="es-ES" sz="3600" dirty="0">
                <a:solidFill>
                  <a:srgbClr val="FFC000"/>
                </a:solidFill>
              </a:rPr>
            </a:br>
            <a:br>
              <a:rPr lang="es-ES" sz="3600" dirty="0">
                <a:solidFill>
                  <a:srgbClr val="FFC000"/>
                </a:solidFill>
              </a:rPr>
            </a:br>
            <a:r>
              <a:rPr lang="es-ES" sz="3600" dirty="0">
                <a:solidFill>
                  <a:srgbClr val="FFC000"/>
                </a:solidFill>
              </a:rPr>
              <a:t> de </a:t>
            </a:r>
            <a:r>
              <a:rPr lang="es-ES" sz="3600" dirty="0" err="1">
                <a:solidFill>
                  <a:srgbClr val="FFC000"/>
                </a:solidFill>
              </a:rPr>
              <a:t>l’estradiol</a:t>
            </a:r>
            <a:br>
              <a:rPr lang="es-ES" sz="3600" dirty="0">
                <a:solidFill>
                  <a:srgbClr val="FFC000"/>
                </a:solidFill>
              </a:rPr>
            </a:br>
            <a:r>
              <a:rPr lang="es-ES" sz="3600" dirty="0">
                <a:solidFill>
                  <a:srgbClr val="FFC000"/>
                </a:solidFill>
              </a:rPr>
              <a:t>et de la </a:t>
            </a:r>
            <a:r>
              <a:rPr lang="es-ES" sz="3600" dirty="0" err="1">
                <a:solidFill>
                  <a:srgbClr val="FFC000"/>
                </a:solidFill>
              </a:rPr>
              <a:t>progestérone</a:t>
            </a:r>
            <a:br>
              <a:rPr lang="es-ES" sz="3600" dirty="0">
                <a:solidFill>
                  <a:srgbClr val="FFC000"/>
                </a:solidFill>
              </a:rPr>
            </a:br>
            <a:r>
              <a:rPr lang="es-ES" sz="3600" dirty="0" err="1">
                <a:solidFill>
                  <a:srgbClr val="FFC000"/>
                </a:solidFill>
              </a:rPr>
              <a:t>nécessaires</a:t>
            </a:r>
            <a:r>
              <a:rPr lang="es-ES" sz="3600" dirty="0">
                <a:solidFill>
                  <a:srgbClr val="FFC000"/>
                </a:solidFill>
              </a:rPr>
              <a:t> </a:t>
            </a:r>
            <a:r>
              <a:rPr lang="es-ES" sz="3600" dirty="0" err="1">
                <a:solidFill>
                  <a:srgbClr val="FFC000"/>
                </a:solidFill>
              </a:rPr>
              <a:t>pour</a:t>
            </a:r>
            <a:r>
              <a:rPr lang="es-ES" sz="3600" dirty="0">
                <a:solidFill>
                  <a:srgbClr val="FFC000"/>
                </a:solidFill>
              </a:rPr>
              <a:t> </a:t>
            </a:r>
            <a:r>
              <a:rPr lang="es-ES" sz="3600" dirty="0" err="1">
                <a:solidFill>
                  <a:srgbClr val="FFC000"/>
                </a:solidFill>
              </a:rPr>
              <a:t>assurer</a:t>
            </a:r>
            <a:r>
              <a:rPr lang="es-ES" sz="3600" dirty="0">
                <a:solidFill>
                  <a:srgbClr val="FFC000"/>
                </a:solidFill>
              </a:rPr>
              <a:t> une </a:t>
            </a:r>
            <a:r>
              <a:rPr lang="es-ES" sz="3600" dirty="0" err="1">
                <a:solidFill>
                  <a:srgbClr val="FFC000"/>
                </a:solidFill>
              </a:rPr>
              <a:t>grossesse</a:t>
            </a:r>
            <a:br>
              <a:rPr lang="es-ES" sz="3600" dirty="0">
                <a:solidFill>
                  <a:srgbClr val="FFC000"/>
                </a:solidFill>
              </a:rPr>
            </a:br>
            <a:br>
              <a:rPr lang="es-ES" sz="3600" dirty="0">
                <a:solidFill>
                  <a:srgbClr val="FFC000"/>
                </a:solidFill>
              </a:rPr>
            </a:br>
            <a:r>
              <a:rPr lang="es-ES" sz="3600" dirty="0" err="1">
                <a:solidFill>
                  <a:srgbClr val="FFC000"/>
                </a:solidFill>
              </a:rPr>
              <a:t>puisqu’il</a:t>
            </a:r>
            <a:r>
              <a:rPr lang="es-ES" sz="3600" dirty="0">
                <a:solidFill>
                  <a:srgbClr val="FFC000"/>
                </a:solidFill>
              </a:rPr>
              <a:t> </a:t>
            </a:r>
            <a:r>
              <a:rPr lang="es-ES" sz="3600" dirty="0" err="1">
                <a:solidFill>
                  <a:srgbClr val="FFC000"/>
                </a:solidFill>
              </a:rPr>
              <a:t>n’y</a:t>
            </a:r>
            <a:r>
              <a:rPr lang="es-ES" sz="3600" dirty="0">
                <a:solidFill>
                  <a:srgbClr val="FFC000"/>
                </a:solidFill>
              </a:rPr>
              <a:t> a plus </a:t>
            </a:r>
            <a:r>
              <a:rPr lang="es-ES" sz="3600" dirty="0" err="1">
                <a:solidFill>
                  <a:srgbClr val="FFC000"/>
                </a:solidFill>
              </a:rPr>
              <a:t>d’ovule</a:t>
            </a:r>
            <a:br>
              <a:rPr lang="es-ES" sz="3600" dirty="0">
                <a:solidFill>
                  <a:srgbClr val="FFC000"/>
                </a:solidFill>
              </a:rPr>
            </a:br>
            <a:br>
              <a:rPr lang="es-ES" sz="4800" dirty="0">
                <a:solidFill>
                  <a:srgbClr val="FFC000"/>
                </a:solidFill>
              </a:rPr>
            </a:br>
            <a:endParaRPr lang="es-ES" sz="4800"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5805264"/>
            <a:ext cx="8280920" cy="3096344"/>
          </a:xfrm>
        </p:spPr>
        <p:txBody>
          <a:bodyPr>
            <a:noAutofit/>
          </a:bodyPr>
          <a:lstStyle/>
          <a:p>
            <a:pPr algn="ctr"/>
            <a:br>
              <a:rPr lang="es-ES" sz="4800" dirty="0">
                <a:solidFill>
                  <a:srgbClr val="FFC000"/>
                </a:solidFill>
              </a:rPr>
            </a:br>
            <a:br>
              <a:rPr lang="es-ES" sz="4800" dirty="0">
                <a:solidFill>
                  <a:srgbClr val="FFC000"/>
                </a:solidFill>
              </a:rPr>
            </a:br>
            <a:br>
              <a:rPr lang="es-ES" sz="4800" dirty="0">
                <a:solidFill>
                  <a:srgbClr val="FFC000"/>
                </a:solidFill>
              </a:rPr>
            </a:br>
            <a:r>
              <a:rPr lang="es-ES" sz="3600" dirty="0">
                <a:solidFill>
                  <a:srgbClr val="FFC000"/>
                </a:solidFill>
              </a:rPr>
              <a:t> </a:t>
            </a:r>
            <a:r>
              <a:rPr lang="es-ES" sz="3600" dirty="0" err="1">
                <a:solidFill>
                  <a:srgbClr val="FFC000"/>
                </a:solidFill>
              </a:rPr>
              <a:t>Puisqu’il</a:t>
            </a:r>
            <a:r>
              <a:rPr lang="es-ES" sz="3600" dirty="0">
                <a:solidFill>
                  <a:srgbClr val="FFC000"/>
                </a:solidFill>
              </a:rPr>
              <a:t> </a:t>
            </a:r>
            <a:r>
              <a:rPr lang="es-ES" sz="3600" dirty="0" err="1">
                <a:solidFill>
                  <a:srgbClr val="FFC000"/>
                </a:solidFill>
              </a:rPr>
              <a:t>n’y</a:t>
            </a:r>
            <a:r>
              <a:rPr lang="es-ES" sz="3600" dirty="0">
                <a:solidFill>
                  <a:srgbClr val="FFC000"/>
                </a:solidFill>
              </a:rPr>
              <a:t> a plus </a:t>
            </a:r>
            <a:r>
              <a:rPr lang="es-ES" sz="3600" dirty="0" err="1">
                <a:solidFill>
                  <a:srgbClr val="FFC000"/>
                </a:solidFill>
              </a:rPr>
              <a:t>d’ovule</a:t>
            </a:r>
            <a:br>
              <a:rPr lang="es-ES" sz="3600" dirty="0">
                <a:solidFill>
                  <a:srgbClr val="FFC000"/>
                </a:solidFill>
              </a:rPr>
            </a:br>
            <a:r>
              <a:rPr lang="es-ES" sz="3600" dirty="0">
                <a:solidFill>
                  <a:srgbClr val="FFC000"/>
                </a:solidFill>
              </a:rPr>
              <a:t>le </a:t>
            </a:r>
            <a:r>
              <a:rPr lang="es-ES" sz="3600" dirty="0" err="1">
                <a:solidFill>
                  <a:srgbClr val="FFC000"/>
                </a:solidFill>
              </a:rPr>
              <a:t>remplacement</a:t>
            </a:r>
            <a:r>
              <a:rPr lang="es-ES" sz="3600" dirty="0">
                <a:solidFill>
                  <a:srgbClr val="FFC000"/>
                </a:solidFill>
              </a:rPr>
              <a:t> (HRT)</a:t>
            </a:r>
            <a:br>
              <a:rPr lang="es-ES" sz="3600" dirty="0">
                <a:solidFill>
                  <a:srgbClr val="FFC000"/>
                </a:solidFill>
              </a:rPr>
            </a:br>
            <a:r>
              <a:rPr lang="es-ES" sz="3600" dirty="0">
                <a:solidFill>
                  <a:srgbClr val="FFC000"/>
                </a:solidFill>
              </a:rPr>
              <a:t> </a:t>
            </a:r>
            <a:br>
              <a:rPr lang="es-ES" sz="3600" dirty="0">
                <a:solidFill>
                  <a:srgbClr val="FFC000"/>
                </a:solidFill>
              </a:rPr>
            </a:br>
            <a:r>
              <a:rPr lang="es-ES" sz="3600" dirty="0">
                <a:solidFill>
                  <a:srgbClr val="FFC000"/>
                </a:solidFill>
              </a:rPr>
              <a:t> de </a:t>
            </a:r>
            <a:r>
              <a:rPr lang="es-ES" sz="3600" dirty="0" err="1">
                <a:solidFill>
                  <a:srgbClr val="FFC000"/>
                </a:solidFill>
              </a:rPr>
              <a:t>l’estradiol</a:t>
            </a:r>
            <a:br>
              <a:rPr lang="es-ES" sz="3600" dirty="0">
                <a:solidFill>
                  <a:srgbClr val="FFC000"/>
                </a:solidFill>
              </a:rPr>
            </a:br>
            <a:r>
              <a:rPr lang="es-ES" sz="3600" dirty="0">
                <a:solidFill>
                  <a:srgbClr val="FFC000"/>
                </a:solidFill>
              </a:rPr>
              <a:t>et de la </a:t>
            </a:r>
            <a:r>
              <a:rPr lang="es-ES" sz="3600" dirty="0" err="1">
                <a:solidFill>
                  <a:srgbClr val="FFC000"/>
                </a:solidFill>
              </a:rPr>
              <a:t>progestérone</a:t>
            </a:r>
            <a:br>
              <a:rPr lang="es-ES" sz="3600" dirty="0">
                <a:solidFill>
                  <a:srgbClr val="FFC000"/>
                </a:solidFill>
              </a:rPr>
            </a:br>
            <a:r>
              <a:rPr lang="es-ES" sz="3600" dirty="0" err="1">
                <a:solidFill>
                  <a:srgbClr val="FFC000"/>
                </a:solidFill>
              </a:rPr>
              <a:t>nécessaires</a:t>
            </a:r>
            <a:r>
              <a:rPr lang="es-ES" sz="3600" dirty="0">
                <a:solidFill>
                  <a:srgbClr val="FFC000"/>
                </a:solidFill>
              </a:rPr>
              <a:t> </a:t>
            </a:r>
            <a:r>
              <a:rPr lang="es-ES" sz="3600" dirty="0" err="1">
                <a:solidFill>
                  <a:srgbClr val="FFC000"/>
                </a:solidFill>
              </a:rPr>
              <a:t>pour</a:t>
            </a:r>
            <a:r>
              <a:rPr lang="es-ES" sz="3600" dirty="0">
                <a:solidFill>
                  <a:srgbClr val="FFC000"/>
                </a:solidFill>
              </a:rPr>
              <a:t> </a:t>
            </a:r>
            <a:r>
              <a:rPr lang="es-ES" sz="3600" dirty="0" err="1">
                <a:solidFill>
                  <a:srgbClr val="FFC000"/>
                </a:solidFill>
              </a:rPr>
              <a:t>assurer</a:t>
            </a:r>
            <a:r>
              <a:rPr lang="es-ES" sz="3600" dirty="0">
                <a:solidFill>
                  <a:srgbClr val="FFC000"/>
                </a:solidFill>
              </a:rPr>
              <a:t> une </a:t>
            </a:r>
            <a:r>
              <a:rPr lang="es-ES" sz="3600" dirty="0" err="1">
                <a:solidFill>
                  <a:srgbClr val="FFC000"/>
                </a:solidFill>
              </a:rPr>
              <a:t>grossesse</a:t>
            </a:r>
            <a:r>
              <a:rPr lang="es-ES" sz="3600" dirty="0">
                <a:solidFill>
                  <a:srgbClr val="FFC000"/>
                </a:solidFill>
              </a:rPr>
              <a:t> </a:t>
            </a:r>
            <a:r>
              <a:rPr lang="es-ES" sz="3600" dirty="0" err="1">
                <a:solidFill>
                  <a:srgbClr val="FFC000"/>
                </a:solidFill>
              </a:rPr>
              <a:t>n’est</a:t>
            </a:r>
            <a:r>
              <a:rPr lang="es-ES" sz="3600" dirty="0">
                <a:solidFill>
                  <a:srgbClr val="FFC000"/>
                </a:solidFill>
              </a:rPr>
              <a:t> plus indispensable</a:t>
            </a:r>
            <a:br>
              <a:rPr lang="es-ES" sz="3600" dirty="0">
                <a:solidFill>
                  <a:srgbClr val="FFC000"/>
                </a:solidFill>
              </a:rPr>
            </a:br>
            <a:br>
              <a:rPr lang="es-ES" sz="3600" dirty="0">
                <a:solidFill>
                  <a:srgbClr val="FFC000"/>
                </a:solidFill>
              </a:rPr>
            </a:br>
            <a:r>
              <a:rPr lang="es-ES" sz="3600" dirty="0">
                <a:solidFill>
                  <a:srgbClr val="FFC000"/>
                </a:solidFill>
              </a:rPr>
              <a:t>et </a:t>
            </a:r>
            <a:r>
              <a:rPr lang="es-ES" sz="3600" dirty="0" err="1">
                <a:solidFill>
                  <a:srgbClr val="FFC000"/>
                </a:solidFill>
              </a:rPr>
              <a:t>peut</a:t>
            </a:r>
            <a:r>
              <a:rPr lang="es-ES" sz="3600" dirty="0">
                <a:solidFill>
                  <a:srgbClr val="FFC000"/>
                </a:solidFill>
              </a:rPr>
              <a:t> </a:t>
            </a:r>
            <a:r>
              <a:rPr lang="es-ES" sz="3600" dirty="0" err="1">
                <a:solidFill>
                  <a:srgbClr val="FFC000"/>
                </a:solidFill>
              </a:rPr>
              <a:t>être</a:t>
            </a:r>
            <a:r>
              <a:rPr lang="es-ES" sz="3600" dirty="0">
                <a:solidFill>
                  <a:srgbClr val="FFC000"/>
                </a:solidFill>
              </a:rPr>
              <a:t> </a:t>
            </a:r>
            <a:r>
              <a:rPr lang="es-ES" sz="3600" dirty="0" err="1">
                <a:solidFill>
                  <a:srgbClr val="FFC000"/>
                </a:solidFill>
              </a:rPr>
              <a:t>nuisible</a:t>
            </a:r>
            <a:br>
              <a:rPr lang="es-ES" sz="3600" dirty="0">
                <a:solidFill>
                  <a:srgbClr val="FFC000"/>
                </a:solidFill>
              </a:rPr>
            </a:br>
            <a:br>
              <a:rPr lang="es-ES" sz="3600" dirty="0">
                <a:solidFill>
                  <a:srgbClr val="FFC000"/>
                </a:solidFill>
              </a:rPr>
            </a:br>
            <a:br>
              <a:rPr lang="es-ES" sz="3600" dirty="0">
                <a:solidFill>
                  <a:srgbClr val="FFC000"/>
                </a:solidFill>
              </a:rPr>
            </a:br>
            <a:br>
              <a:rPr lang="es-ES" sz="3600" dirty="0">
                <a:solidFill>
                  <a:srgbClr val="FFC000"/>
                </a:solidFill>
              </a:rPr>
            </a:br>
            <a:br>
              <a:rPr lang="es-ES" sz="4800" dirty="0">
                <a:solidFill>
                  <a:srgbClr val="FFC000"/>
                </a:solidFill>
              </a:rPr>
            </a:br>
            <a:endParaRPr lang="es-ES" sz="4800"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861048"/>
            <a:ext cx="8280920" cy="1828800"/>
          </a:xfrm>
        </p:spPr>
        <p:txBody>
          <a:bodyPr>
            <a:normAutofit fontScale="90000"/>
          </a:bodyPr>
          <a:lstStyle/>
          <a:p>
            <a:pPr algn="ctr"/>
            <a:br>
              <a:rPr lang="es-ES" dirty="0">
                <a:solidFill>
                  <a:srgbClr val="FFC000"/>
                </a:solidFill>
              </a:rPr>
            </a:br>
            <a:br>
              <a:rPr lang="es-ES" dirty="0">
                <a:solidFill>
                  <a:srgbClr val="FFC000"/>
                </a:solidFill>
              </a:rPr>
            </a:br>
            <a:br>
              <a:rPr lang="es-ES" dirty="0">
                <a:solidFill>
                  <a:srgbClr val="FFC000"/>
                </a:solidFill>
              </a:rPr>
            </a:br>
            <a:r>
              <a:rPr lang="es-ES" dirty="0" err="1">
                <a:solidFill>
                  <a:srgbClr val="FFC000"/>
                </a:solidFill>
              </a:rPr>
              <a:t>Avant</a:t>
            </a:r>
            <a:r>
              <a:rPr lang="es-ES" dirty="0">
                <a:solidFill>
                  <a:srgbClr val="FFC000"/>
                </a:solidFill>
              </a:rPr>
              <a:t> la </a:t>
            </a:r>
            <a:r>
              <a:rPr lang="es-ES" dirty="0" err="1">
                <a:solidFill>
                  <a:srgbClr val="FFC000"/>
                </a:solidFill>
              </a:rPr>
              <a:t>ménopause</a:t>
            </a:r>
            <a:r>
              <a:rPr lang="es-ES" dirty="0">
                <a:solidFill>
                  <a:srgbClr val="FFC000"/>
                </a:solidFill>
              </a:rPr>
              <a:t> les </a:t>
            </a:r>
            <a:r>
              <a:rPr lang="es-ES" dirty="0" err="1">
                <a:solidFill>
                  <a:srgbClr val="FFC000"/>
                </a:solidFill>
              </a:rPr>
              <a:t>femmes</a:t>
            </a:r>
            <a:r>
              <a:rPr lang="es-ES" dirty="0">
                <a:solidFill>
                  <a:srgbClr val="FFC000"/>
                </a:solidFill>
              </a:rPr>
              <a:t> </a:t>
            </a:r>
            <a:r>
              <a:rPr lang="es-ES" dirty="0" err="1">
                <a:solidFill>
                  <a:srgbClr val="FFC000"/>
                </a:solidFill>
              </a:rPr>
              <a:t>sécrètent</a:t>
            </a:r>
            <a:r>
              <a:rPr lang="es-ES" dirty="0">
                <a:solidFill>
                  <a:srgbClr val="FFC000"/>
                </a:solidFill>
              </a:rPr>
              <a:t> </a:t>
            </a:r>
            <a:r>
              <a:rPr lang="es-ES" dirty="0" err="1">
                <a:solidFill>
                  <a:srgbClr val="FFC000"/>
                </a:solidFill>
              </a:rPr>
              <a:t>chaque</a:t>
            </a:r>
            <a:r>
              <a:rPr lang="es-ES" dirty="0">
                <a:solidFill>
                  <a:srgbClr val="FFC000"/>
                </a:solidFill>
              </a:rPr>
              <a:t> </a:t>
            </a:r>
            <a:r>
              <a:rPr lang="es-ES" dirty="0" err="1">
                <a:solidFill>
                  <a:srgbClr val="FFC000"/>
                </a:solidFill>
              </a:rPr>
              <a:t>jour</a:t>
            </a:r>
            <a:r>
              <a:rPr lang="es-ES" dirty="0">
                <a:solidFill>
                  <a:srgbClr val="FFC000"/>
                </a:solidFill>
              </a:rPr>
              <a:t> </a:t>
            </a:r>
            <a:r>
              <a:rPr lang="es-ES" dirty="0" err="1">
                <a:solidFill>
                  <a:srgbClr val="FFC000"/>
                </a:solidFill>
              </a:rPr>
              <a:t>autant</a:t>
            </a:r>
            <a:r>
              <a:rPr lang="es-ES" dirty="0">
                <a:solidFill>
                  <a:srgbClr val="FFC000"/>
                </a:solidFill>
              </a:rPr>
              <a:t> </a:t>
            </a:r>
            <a:r>
              <a:rPr lang="es-ES" dirty="0" err="1">
                <a:solidFill>
                  <a:srgbClr val="FFC000"/>
                </a:solidFill>
              </a:rPr>
              <a:t>d’hormones</a:t>
            </a:r>
            <a:r>
              <a:rPr lang="es-ES" dirty="0">
                <a:solidFill>
                  <a:srgbClr val="FFC000"/>
                </a:solidFill>
              </a:rPr>
              <a:t> </a:t>
            </a:r>
            <a:r>
              <a:rPr lang="es-ES" dirty="0" err="1">
                <a:solidFill>
                  <a:srgbClr val="FFC000"/>
                </a:solidFill>
              </a:rPr>
              <a:t>mâles</a:t>
            </a:r>
            <a:r>
              <a:rPr lang="es-ES" dirty="0">
                <a:solidFill>
                  <a:srgbClr val="FFC000"/>
                </a:solidFill>
              </a:rPr>
              <a:t> que </a:t>
            </a:r>
            <a:r>
              <a:rPr lang="es-ES" dirty="0" err="1">
                <a:solidFill>
                  <a:srgbClr val="FFC000"/>
                </a:solidFill>
              </a:rPr>
              <a:t>d’hormones</a:t>
            </a:r>
            <a:r>
              <a:rPr lang="es-ES" dirty="0">
                <a:solidFill>
                  <a:srgbClr val="FFC000"/>
                </a:solidFill>
              </a:rPr>
              <a:t> </a:t>
            </a:r>
            <a:r>
              <a:rPr lang="es-ES" dirty="0" err="1">
                <a:solidFill>
                  <a:srgbClr val="FFC000"/>
                </a:solidFill>
              </a:rPr>
              <a:t>femelles</a:t>
            </a:r>
            <a:r>
              <a:rPr lang="es-ES" dirty="0">
                <a:solidFill>
                  <a:srgbClr val="FFC000"/>
                </a:solidFill>
              </a:rPr>
              <a:t> , </a:t>
            </a:r>
            <a:r>
              <a:rPr lang="es-ES" dirty="0" err="1">
                <a:solidFill>
                  <a:srgbClr val="FFC000"/>
                </a:solidFill>
              </a:rPr>
              <a:t>voire</a:t>
            </a:r>
            <a:r>
              <a:rPr lang="es-ES" dirty="0">
                <a:solidFill>
                  <a:srgbClr val="FFC000"/>
                </a:solidFill>
              </a:rPr>
              <a:t> plus</a:t>
            </a: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9552" y="3861048"/>
            <a:ext cx="8280920" cy="1828800"/>
          </a:xfrm>
        </p:spPr>
        <p:txBody>
          <a:bodyPr>
            <a:normAutofit fontScale="90000"/>
          </a:bodyPr>
          <a:lstStyle/>
          <a:p>
            <a:pPr algn="ctr"/>
            <a:br>
              <a:rPr lang="es-ES" dirty="0">
                <a:solidFill>
                  <a:srgbClr val="FFC000"/>
                </a:solidFill>
              </a:rPr>
            </a:br>
            <a:br>
              <a:rPr lang="es-ES" dirty="0">
                <a:solidFill>
                  <a:srgbClr val="FFC000"/>
                </a:solidFill>
              </a:rPr>
            </a:br>
            <a:br>
              <a:rPr lang="es-ES" dirty="0">
                <a:solidFill>
                  <a:srgbClr val="FFC000"/>
                </a:solidFill>
              </a:rPr>
            </a:br>
            <a:r>
              <a:rPr lang="es-ES" dirty="0" err="1">
                <a:solidFill>
                  <a:srgbClr val="FFC000"/>
                </a:solidFill>
              </a:rPr>
              <a:t>Après</a:t>
            </a:r>
            <a:r>
              <a:rPr lang="es-ES" dirty="0">
                <a:solidFill>
                  <a:srgbClr val="FFC000"/>
                </a:solidFill>
              </a:rPr>
              <a:t> la </a:t>
            </a:r>
            <a:r>
              <a:rPr lang="es-ES" dirty="0" err="1">
                <a:solidFill>
                  <a:srgbClr val="FFC000"/>
                </a:solidFill>
              </a:rPr>
              <a:t>ménopause</a:t>
            </a:r>
            <a:r>
              <a:rPr lang="es-ES" dirty="0">
                <a:solidFill>
                  <a:srgbClr val="FFC000"/>
                </a:solidFill>
              </a:rPr>
              <a:t> la </a:t>
            </a:r>
            <a:r>
              <a:rPr lang="es-ES" dirty="0" err="1">
                <a:solidFill>
                  <a:srgbClr val="FFC000"/>
                </a:solidFill>
              </a:rPr>
              <a:t>sécrétion</a:t>
            </a:r>
            <a:r>
              <a:rPr lang="es-ES" dirty="0">
                <a:solidFill>
                  <a:srgbClr val="FFC000"/>
                </a:solidFill>
              </a:rPr>
              <a:t> des hormones </a:t>
            </a:r>
            <a:r>
              <a:rPr lang="es-ES" dirty="0" err="1">
                <a:solidFill>
                  <a:srgbClr val="FFC000"/>
                </a:solidFill>
              </a:rPr>
              <a:t>mâles</a:t>
            </a:r>
            <a:r>
              <a:rPr lang="es-ES" dirty="0">
                <a:solidFill>
                  <a:srgbClr val="FFC000"/>
                </a:solidFill>
              </a:rPr>
              <a:t> par les </a:t>
            </a:r>
            <a:r>
              <a:rPr lang="es-ES" dirty="0" err="1">
                <a:solidFill>
                  <a:srgbClr val="FFC000"/>
                </a:solidFill>
              </a:rPr>
              <a:t>ovaires</a:t>
            </a:r>
            <a:r>
              <a:rPr lang="es-ES" dirty="0">
                <a:solidFill>
                  <a:srgbClr val="FFC000"/>
                </a:solidFill>
              </a:rPr>
              <a:t> </a:t>
            </a:r>
            <a:r>
              <a:rPr lang="es-ES" dirty="0" err="1">
                <a:solidFill>
                  <a:srgbClr val="FFC000"/>
                </a:solidFill>
              </a:rPr>
              <a:t>diminue</a:t>
            </a:r>
            <a:r>
              <a:rPr lang="es-ES" dirty="0">
                <a:solidFill>
                  <a:srgbClr val="FFC000"/>
                </a:solidFill>
              </a:rPr>
              <a:t> </a:t>
            </a:r>
            <a:r>
              <a:rPr lang="es-ES" dirty="0" err="1">
                <a:solidFill>
                  <a:srgbClr val="FFC000"/>
                </a:solidFill>
              </a:rPr>
              <a:t>considérablement</a:t>
            </a:r>
            <a:r>
              <a:rPr lang="es-ES" dirty="0">
                <a:solidFill>
                  <a:srgbClr val="FFC000"/>
                </a:solidFill>
              </a:rPr>
              <a:t> </a:t>
            </a:r>
            <a:r>
              <a:rPr lang="es-ES" dirty="0" err="1">
                <a:solidFill>
                  <a:srgbClr val="FFC000"/>
                </a:solidFill>
              </a:rPr>
              <a:t>provoquant</a:t>
            </a:r>
            <a:r>
              <a:rPr lang="es-ES" dirty="0">
                <a:solidFill>
                  <a:srgbClr val="FFC000"/>
                </a:solidFill>
              </a:rPr>
              <a:t> la “</a:t>
            </a:r>
            <a:r>
              <a:rPr lang="es-ES" dirty="0" err="1">
                <a:solidFill>
                  <a:srgbClr val="FFC000"/>
                </a:solidFill>
              </a:rPr>
              <a:t>maladie</a:t>
            </a:r>
            <a:r>
              <a:rPr lang="es-ES" dirty="0">
                <a:solidFill>
                  <a:srgbClr val="FFC000"/>
                </a:solidFill>
              </a:rPr>
              <a:t> </a:t>
            </a:r>
            <a:r>
              <a:rPr lang="es-ES" dirty="0" err="1">
                <a:solidFill>
                  <a:srgbClr val="FFC000"/>
                </a:solidFill>
              </a:rPr>
              <a:t>ménopause</a:t>
            </a:r>
            <a:r>
              <a:rPr lang="es-ES" dirty="0">
                <a:solidFill>
                  <a:srgbClr val="FFC000"/>
                </a:solidFill>
              </a:rPr>
              <a:t>”</a:t>
            </a:r>
            <a:br>
              <a:rPr lang="es-ES" dirty="0">
                <a:solidFill>
                  <a:srgbClr val="FFC000"/>
                </a:solidFill>
              </a:rPr>
            </a:br>
            <a:endParaRPr lang="es-ES" dirty="0">
              <a:solidFill>
                <a:srgbClr val="FFC000"/>
              </a:solidFill>
            </a:endParaRPr>
          </a:p>
        </p:txBody>
      </p:sp>
      <p:sp>
        <p:nvSpPr>
          <p:cNvPr id="4" name="ZoneTexte 3"/>
          <p:cNvSpPr txBox="1"/>
          <p:nvPr/>
        </p:nvSpPr>
        <p:spPr>
          <a:xfrm>
            <a:off x="6407696" y="6021288"/>
            <a:ext cx="2736304" cy="369332"/>
          </a:xfrm>
          <a:prstGeom prst="rect">
            <a:avLst/>
          </a:prstGeom>
          <a:noFill/>
        </p:spPr>
        <p:txBody>
          <a:bodyPr wrap="square" rtlCol="0">
            <a:spAutoFit/>
          </a:bodyPr>
          <a:lstStyle/>
          <a:p>
            <a:r>
              <a:rPr lang="es-ES" dirty="0">
                <a:solidFill>
                  <a:srgbClr val="FFC000"/>
                </a:solidFill>
              </a:rPr>
              <a:t>www.georgesdebled.org</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444</TotalTime>
  <Words>305</Words>
  <Application>Microsoft Office PowerPoint</Application>
  <PresentationFormat>Affichage à l'écran (4:3)</PresentationFormat>
  <Paragraphs>90</Paragraphs>
  <Slides>16</Slides>
  <Notes>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16</vt:i4>
      </vt:variant>
    </vt:vector>
  </HeadingPairs>
  <TitlesOfParts>
    <vt:vector size="23" baseType="lpstr">
      <vt:lpstr>Arial</vt:lpstr>
      <vt:lpstr>Calibri</vt:lpstr>
      <vt:lpstr>Constantia</vt:lpstr>
      <vt:lpstr>Symbol</vt:lpstr>
      <vt:lpstr>Times New Roman</vt:lpstr>
      <vt:lpstr>Wingdings 2</vt:lpstr>
      <vt:lpstr>Débit</vt:lpstr>
      <vt:lpstr>La ménopause est-elle une maladie?</vt:lpstr>
      <vt:lpstr>Le mot ménopause signifie “arrêt des règles”. Ce n’est pas une maladie mais un symptôme.</vt:lpstr>
      <vt:lpstr>Les nombreux troubles de la “ménopause”  correspondent-ils à une maladie dont l’arrêt des règles est le symptôme principal (mais non pathologique)?</vt:lpstr>
      <vt:lpstr>Oui.  Il s’agit de la  “maladie ménopause” qui est un nouveau concept </vt:lpstr>
      <vt:lpstr>   Avant la ménopause les femmes sécrètent chaque jour   de l’estradiol et de la progestérone  pour assurer la nidation de l‘oeuf  </vt:lpstr>
      <vt:lpstr>   Après la ménopause les ovaires ne sécrètent plus chaque jour     de l’estradiol et de la progestérone nécessaires pour assurer une grossesse  puisqu’il n’y a plus d’ovule  </vt:lpstr>
      <vt:lpstr>    Puisqu’il n’y a plus d’ovule le remplacement (HRT)    de l’estradiol et de la progestérone nécessaires pour assurer une grossesse n’est plus indispensable  et peut être nuisible     </vt:lpstr>
      <vt:lpstr>   Avant la ménopause les femmes sécrètent chaque jour autant d’hormones mâles que d’hormones femelles , voire plus </vt:lpstr>
      <vt:lpstr>   Après la ménopause la sécrétion des hormones mâles par les ovaires diminue considérablement provoquant la “maladie ménopause” </vt:lpstr>
      <vt:lpstr>Définition de la maladie ménopause  La maladie ménopause est l'ensemble des modifications physiopathologiques et psychopathologiques provoquées par la diminution aigue ou progressive de la production d'androgènes après la cessation définitive des menstruations  </vt:lpstr>
      <vt:lpstr>Présentation PowerPoint</vt:lpstr>
      <vt:lpstr>Présentation PowerPoint</vt:lpstr>
      <vt:lpstr>Présentation PowerPoint</vt:lpstr>
      <vt:lpstr>Définition de la maladie ménopause  La maladie ménopause est l'ensemble des modifications physiopathologiques et psychopathologiques provoquées par la diminution aigue ou progressive de la production d'androgènes après la cessation définitive des menstruations  </vt:lpstr>
      <vt:lpstr>Le traitement de la maladie ménopause  consiste à remplacer les hormones mâles selon  un protocole rigoureux après la ménopause   </vt:lpstr>
      <vt:lpstr>Pour plus de détails:  www.femme.fr.georgesdebled.org/maladie ménopause.htm    </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Menopausia ¿Es una enfermedad?</dc:title>
  <dc:creator>Georges</dc:creator>
  <cp:lastModifiedBy>georges debled</cp:lastModifiedBy>
  <cp:revision>132</cp:revision>
  <dcterms:created xsi:type="dcterms:W3CDTF">2015-07-04T17:41:45Z</dcterms:created>
  <dcterms:modified xsi:type="dcterms:W3CDTF">2018-03-28T13:59:40Z</dcterms:modified>
</cp:coreProperties>
</file>