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6" r:id="rId3"/>
    <p:sldId id="277" r:id="rId4"/>
    <p:sldId id="278" r:id="rId5"/>
    <p:sldId id="279" r:id="rId6"/>
    <p:sldId id="281" r:id="rId7"/>
    <p:sldId id="282" r:id="rId8"/>
    <p:sldId id="280" r:id="rId9"/>
    <p:sldId id="283" r:id="rId10"/>
    <p:sldId id="284" r:id="rId11"/>
    <p:sldId id="268" r:id="rId12"/>
    <p:sldId id="269" r:id="rId13"/>
    <p:sldId id="270" r:id="rId14"/>
    <p:sldId id="285" r:id="rId15"/>
    <p:sldId id="287" r:id="rId16"/>
    <p:sldId id="286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14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51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57702-1DCE-44F4-A1AE-BDCB57409BC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5BFF2-C5F4-48F1-A068-D27EED1CC03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C9C8A1-B84B-4010-9158-D86E1F051269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15DCE-D734-4469-925A-7A52CA6E368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10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11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Pulse para modificar el estilo del título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Pulse para modificar los estilos del texto de la máscara</a:t>
            </a:r>
          </a:p>
          <a:p>
            <a:pPr lvl="1" eaLnBrk="1" latinLnBrk="0" hangingPunct="1"/>
            <a:r>
              <a:rPr kumimoji="0" lang="fr-FR"/>
              <a:t>Segundo nivel</a:t>
            </a:r>
          </a:p>
          <a:p>
            <a:pPr lvl="2" eaLnBrk="1" latinLnBrk="0" hangingPunct="1"/>
            <a:r>
              <a:rPr kumimoji="0" lang="fr-FR"/>
              <a:t>Tercer nivel</a:t>
            </a:r>
          </a:p>
          <a:p>
            <a:pPr lvl="3" eaLnBrk="1" latinLnBrk="0" hangingPunct="1"/>
            <a:r>
              <a:rPr kumimoji="0" lang="fr-FR"/>
              <a:t>Cuarto nivel</a:t>
            </a:r>
          </a:p>
          <a:p>
            <a:pPr lvl="4" eaLnBrk="1" latinLnBrk="0" hangingPunct="1"/>
            <a:r>
              <a:rPr kumimoji="0" lang="fr-FR"/>
              <a:t>Quinto nivel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s-ES" dirty="0">
                <a:solidFill>
                  <a:srgbClr val="FFC000"/>
                </a:solidFill>
              </a:rPr>
              <a:t>Menopausia</a:t>
            </a:r>
            <a:br>
              <a:rPr lang="es-ES" dirty="0">
                <a:solidFill>
                  <a:srgbClr val="FFC000"/>
                </a:solidFill>
              </a:rPr>
            </a:br>
            <a:r>
              <a:rPr lang="es-ES" dirty="0">
                <a:solidFill>
                  <a:srgbClr val="FFC000"/>
                </a:solidFill>
              </a:rPr>
              <a:t>¿es una enfermedad?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378904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s-ES" sz="3600" dirty="0"/>
              <a:t>Dr. Georges Debled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www.georgesdebled.org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5029200"/>
            <a:ext cx="828092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>
                <a:solidFill>
                  <a:srgbClr val="FFC000"/>
                </a:solidFill>
              </a:rPr>
              <a:t>Definición de la enfermedad androgénica de la menopausia</a:t>
            </a:r>
            <a:br>
              <a:rPr lang="es-ES" dirty="0">
                <a:solidFill>
                  <a:srgbClr val="FFC000"/>
                </a:solidFill>
              </a:rPr>
            </a:br>
            <a:br>
              <a:rPr lang="es-ES" dirty="0">
                <a:solidFill>
                  <a:srgbClr val="FFC000"/>
                </a:solidFill>
              </a:rPr>
            </a:br>
            <a:r>
              <a:rPr lang="fr-FR" sz="3100" dirty="0">
                <a:solidFill>
                  <a:srgbClr val="FFC000"/>
                </a:solidFill>
              </a:rPr>
              <a:t>La enfermedad menopausia es el conjunto de las modificaciones fisiopatológicas y psicopatológicas</a:t>
            </a:r>
            <a:br>
              <a:rPr lang="fr-FR" sz="3100" dirty="0">
                <a:solidFill>
                  <a:srgbClr val="FFC000"/>
                </a:solidFill>
              </a:rPr>
            </a:br>
            <a:r>
              <a:rPr lang="fr-FR" sz="3100" dirty="0">
                <a:solidFill>
                  <a:srgbClr val="FFC000"/>
                </a:solidFill>
              </a:rPr>
              <a:t>causadas por la disminución aguda o progresiva de la producción de los </a:t>
            </a:r>
            <a:r>
              <a:rPr lang="fr-FR" sz="3100" dirty="0" err="1">
                <a:solidFill>
                  <a:srgbClr val="FFC000"/>
                </a:solidFill>
              </a:rPr>
              <a:t>andrógenos</a:t>
            </a:r>
            <a:br>
              <a:rPr lang="fr-FR" sz="3100" dirty="0">
                <a:solidFill>
                  <a:srgbClr val="FFC000"/>
                </a:solidFill>
              </a:rPr>
            </a:br>
            <a:r>
              <a:rPr lang="fr-FR" sz="3100" dirty="0" err="1">
                <a:solidFill>
                  <a:srgbClr val="FFC000"/>
                </a:solidFill>
              </a:rPr>
              <a:t>después</a:t>
            </a:r>
            <a:r>
              <a:rPr lang="fr-FR" sz="3100" dirty="0">
                <a:solidFill>
                  <a:srgbClr val="FFC000"/>
                </a:solidFill>
              </a:rPr>
              <a:t> de la </a:t>
            </a:r>
            <a:r>
              <a:rPr lang="fr-FR" sz="3100" dirty="0" err="1">
                <a:solidFill>
                  <a:srgbClr val="FFC000"/>
                </a:solidFill>
              </a:rPr>
              <a:t>cesación</a:t>
            </a:r>
            <a:r>
              <a:rPr lang="fr-FR" sz="3100" dirty="0">
                <a:solidFill>
                  <a:srgbClr val="FFC000"/>
                </a:solidFill>
              </a:rPr>
              <a:t> </a:t>
            </a:r>
            <a:r>
              <a:rPr lang="fr-FR" sz="3100" dirty="0" err="1">
                <a:solidFill>
                  <a:srgbClr val="FFC000"/>
                </a:solidFill>
              </a:rPr>
              <a:t>definitiva</a:t>
            </a:r>
            <a:r>
              <a:rPr lang="fr-FR" sz="3100" dirty="0">
                <a:solidFill>
                  <a:srgbClr val="FFC000"/>
                </a:solidFill>
              </a:rPr>
              <a:t> de las menstruaciones</a:t>
            </a:r>
            <a:br>
              <a:rPr lang="fr-FR" sz="3100" dirty="0"/>
            </a:br>
            <a:br>
              <a:rPr lang="es-ES" dirty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www.georgesdebled.org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www.georgesdebled.org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0"/>
          <a:ext cx="9108504" cy="7201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0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8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1950">
                <a:tc gridSpan="2"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1800" b="1" kern="1800" dirty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1800" b="1" kern="1800" dirty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2800" b="1" kern="1800" dirty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El </a:t>
                      </a:r>
                      <a:r>
                        <a:rPr lang="en-US" sz="2800" b="1" kern="1800" dirty="0" err="1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defecto</a:t>
                      </a:r>
                      <a:r>
                        <a:rPr lang="en-US" sz="2800" b="1" kern="1800" dirty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de producción de </a:t>
                      </a:r>
                      <a:r>
                        <a:rPr lang="en-US" sz="2800" b="1" kern="1800" dirty="0" err="1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las</a:t>
                      </a:r>
                      <a:r>
                        <a:rPr lang="en-US" sz="2800" b="1" kern="1800" dirty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2800" b="1" kern="1800" baseline="0" dirty="0" err="1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hormonas</a:t>
                      </a:r>
                      <a:endParaRPr lang="en-US" sz="2800" b="1" kern="1800" baseline="0" dirty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2800" b="1" kern="1800" baseline="0" dirty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2800" b="1" kern="1800" baseline="0" dirty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2800" b="1" kern="1800" baseline="0" dirty="0" err="1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andrógenos</a:t>
                      </a:r>
                      <a:r>
                        <a:rPr lang="en-US" sz="2800" b="1" kern="1800" baseline="0" dirty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2800" b="1" kern="1800" baseline="0" dirty="0" err="1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provoca</a:t>
                      </a:r>
                      <a:endParaRPr lang="en-US" sz="2800" b="1" kern="1800" baseline="0" dirty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dirty="0"/>
                        <a:t> </a:t>
                      </a:r>
                      <a:endParaRPr lang="es-ES" sz="2800" dirty="0">
                        <a:solidFill>
                          <a:srgbClr val="FFC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819">
                <a:tc gridSpan="2">
                  <a:txBody>
                    <a:bodyPr/>
                    <a:lstStyle/>
                    <a:p>
                      <a:pPr algn="ctr"/>
                      <a:r>
                        <a:rPr lang="es-ES" b="1" dirty="0" err="1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consecuencias funcionales</a:t>
                      </a:r>
                      <a:endParaRPr lang="es-ES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389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ts val="132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es-ES" sz="20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es-ES" sz="18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ES" sz="1800" b="0" dirty="0">
                          <a:latin typeface="Arial" pitchFamily="34" charset="0"/>
                          <a:cs typeface="Arial" pitchFamily="34" charset="0"/>
                        </a:rPr>
                        <a:t>Sofocos, irritabilidad, </a:t>
                      </a:r>
                      <a:r>
                        <a:rPr lang="es-ES" sz="1800" b="0" baseline="0" dirty="0">
                          <a:latin typeface="Arial" pitchFamily="34" charset="0"/>
                          <a:cs typeface="Arial" pitchFamily="34" charset="0"/>
                        </a:rPr>
                        <a:t>hinchazón intestinal, pies hinchados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532">
                <a:tc gridSpan="2"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1200" b="1" kern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1800" b="1" kern="18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consecuencias generales</a:t>
                      </a:r>
                      <a:endParaRPr lang="en-US" sz="1800" b="1" kern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228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dirty="0" err="1">
                          <a:solidFill>
                            <a:schemeClr val="bg1"/>
                          </a:solidFill>
                          <a:latin typeface="Arial"/>
                        </a:rPr>
                        <a:t>desórdenes de los lípidos</a:t>
                      </a:r>
                      <a:endParaRPr lang="es-ES" sz="1800" dirty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baseline="0" dirty="0" err="1">
                          <a:solidFill>
                            <a:schemeClr val="bg1"/>
                          </a:solidFill>
                          <a:latin typeface="Arial"/>
                        </a:rPr>
                        <a:t>hyper</a:t>
                      </a:r>
                      <a:r>
                        <a:rPr lang="es-ES" sz="1800" dirty="0" err="1">
                          <a:solidFill>
                            <a:schemeClr val="bg1"/>
                          </a:solidFill>
                          <a:latin typeface="Arial"/>
                        </a:rPr>
                        <a:t>coagulación</a:t>
                      </a:r>
                      <a:endParaRPr lang="es-ES" sz="1800" dirty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dirty="0" err="1">
                          <a:solidFill>
                            <a:schemeClr val="bg1"/>
                          </a:solidFill>
                          <a:latin typeface="Arial"/>
                        </a:rPr>
                        <a:t>desordenes vasculares</a:t>
                      </a:r>
                      <a:endParaRPr lang="es-ES" sz="1800" dirty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chemeClr val="bg1"/>
                          </a:solidFill>
                          <a:latin typeface="Arial"/>
                        </a:rPr>
                        <a:t>trombosis venosas</a:t>
                      </a:r>
                      <a:r>
                        <a:rPr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chemeClr val="bg1"/>
                          </a:solidFill>
                          <a:latin typeface="Arial"/>
                        </a:rPr>
                        <a:t>cansancio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dirty="0" err="1">
                          <a:solidFill>
                            <a:schemeClr val="bg1"/>
                          </a:solidFill>
                          <a:latin typeface="Arial"/>
                        </a:rPr>
                        <a:t>desordenes </a:t>
                      </a:r>
                      <a:r>
                        <a:rPr lang="es-ES" sz="1800" baseline="0" dirty="0" err="1">
                          <a:solidFill>
                            <a:schemeClr val="bg1"/>
                          </a:solidFill>
                          <a:latin typeface="Arial"/>
                        </a:rPr>
                        <a:t>reumáticos</a:t>
                      </a:r>
                      <a:endParaRPr lang="es-ES" sz="1800" dirty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dirty="0" err="1">
                          <a:solidFill>
                            <a:schemeClr val="bg1"/>
                          </a:solidFill>
                          <a:latin typeface="Arial"/>
                        </a:rPr>
                        <a:t>involución del </a:t>
                      </a:r>
                      <a:r>
                        <a:rPr lang="es-ES" sz="1800" baseline="0" dirty="0" err="1">
                          <a:solidFill>
                            <a:schemeClr val="bg1"/>
                          </a:solidFill>
                          <a:latin typeface="Arial"/>
                        </a:rPr>
                        <a:t>cerebro</a:t>
                      </a:r>
                      <a:endParaRPr lang="es-ES" sz="1800" dirty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dirty="0" err="1">
                          <a:solidFill>
                            <a:schemeClr val="bg1"/>
                          </a:solidFill>
                          <a:latin typeface="Arial"/>
                        </a:rPr>
                        <a:t>enfermedad de </a:t>
                      </a:r>
                      <a:r>
                        <a:rPr lang="es-ES" sz="1800" dirty="0">
                          <a:solidFill>
                            <a:schemeClr val="bg1"/>
                          </a:solidFill>
                          <a:latin typeface="Arial"/>
                        </a:rPr>
                        <a:t>Alzheimer</a:t>
                      </a:r>
                      <a: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5532">
                <a:tc gridSpan="2"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1800" b="1" kern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1800" b="1" kern="18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consecuencias </a:t>
                      </a:r>
                      <a:r>
                        <a:rPr lang="en-US" sz="1800" b="1" kern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locales</a:t>
                      </a:r>
                      <a:endParaRPr lang="en-US" sz="1800" b="1" u="sng" kern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4752">
                <a:tc gridSpan="2">
                  <a:txBody>
                    <a:bodyPr/>
                    <a:lstStyle/>
                    <a:p>
                      <a:pPr marL="342900" indent="-342900" algn="l">
                        <a:buFont typeface="+mj-lt"/>
                        <a:buNone/>
                      </a:pPr>
                      <a:r>
                        <a:rPr kumimoji="0" lang="es-ES" sz="1800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incontinencia</a:t>
                      </a:r>
                      <a:r>
                        <a:rPr kumimoji="0" lang="es-ES" sz="18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es-ES" sz="1800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micciones </a:t>
                      </a:r>
                      <a:r>
                        <a:rPr kumimoji="0" lang="es-ES" sz="1800" kern="1200" baseline="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urgentes, </a:t>
                      </a:r>
                      <a:r>
                        <a:rPr kumimoji="0" lang="es-ES" sz="1800" kern="1200" baseline="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cistitis a repetición</a:t>
                      </a:r>
                      <a:endParaRPr kumimoji="0" lang="es-ES" sz="18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kumimoji="0" lang="es-ES" sz="18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causadas por la </a:t>
                      </a:r>
                      <a:r>
                        <a:rPr kumimoji="0" lang="es-ES" sz="1800" kern="1200" dirty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esclerosis y </a:t>
                      </a:r>
                      <a:r>
                        <a:rPr kumimoji="0" lang="es-ES" sz="1800" kern="120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 inflamación del </a:t>
                      </a:r>
                      <a:r>
                        <a:rPr kumimoji="0" lang="es-ES" sz="1800" kern="1200" dirty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cuello de la vejiga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endParaRPr kumimoji="0" lang="es-ES" sz="18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l"/>
                      <a:r>
                        <a:rPr kumimoji="0" lang="es-ES" sz="18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relaciones sexuales dolorosas </a:t>
                      </a:r>
                      <a:r>
                        <a:rPr kumimoji="0" lang="es-ES" sz="1800" kern="1200" baseline="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 </a:t>
                      </a:r>
                      <a:r>
                        <a:rPr kumimoji="0" lang="es-ES" sz="18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difíciles causadas </a:t>
                      </a:r>
                      <a:r>
                        <a:rPr kumimoji="0" lang="es-ES" sz="1800" kern="1200" baseline="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por la </a:t>
                      </a:r>
                      <a:r>
                        <a:rPr kumimoji="0" lang="es-ES" sz="1800" kern="1200" dirty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esclerosis de la vulva</a:t>
                      </a:r>
                      <a:endParaRPr kumimoji="0" lang="es-ES" sz="18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kumimoji="0"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407696" y="623731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www.georgesdebled.org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5496" y="44624"/>
          <a:ext cx="9108504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60407"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1800" b="1" kern="1800" dirty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2800" b="1" kern="1800" dirty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2800" b="1" kern="1800" dirty="0" err="1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Patología</a:t>
                      </a:r>
                      <a:r>
                        <a:rPr lang="en-US" sz="2800" b="1" kern="1800" dirty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de </a:t>
                      </a:r>
                      <a:r>
                        <a:rPr lang="en-US" sz="2800" b="1" kern="1800" dirty="0" err="1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las</a:t>
                      </a:r>
                      <a:r>
                        <a:rPr lang="en-US" sz="2800" b="1" kern="1800" dirty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2800" b="1" kern="1800" dirty="0" err="1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consecuencias</a:t>
                      </a:r>
                      <a:r>
                        <a:rPr lang="en-US" sz="2800" b="1" kern="1800" dirty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2800" b="1" kern="1800" dirty="0" err="1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funcionales</a:t>
                      </a:r>
                      <a:r>
                        <a:rPr lang="en-US" sz="2800" b="1" kern="1800" dirty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2800" b="1" kern="1800" dirty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2800" b="1" kern="1800" dirty="0" err="1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provocadas</a:t>
                      </a:r>
                      <a:r>
                        <a:rPr lang="en-US" sz="2800" b="1" kern="1800" dirty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2800" b="1" kern="1800" dirty="0" err="1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por</a:t>
                      </a:r>
                      <a:r>
                        <a:rPr lang="en-US" sz="2800" b="1" kern="1800" dirty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la </a:t>
                      </a:r>
                      <a:r>
                        <a:rPr lang="en-US" sz="2800" b="1" kern="1800" dirty="0" err="1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falta</a:t>
                      </a:r>
                      <a:r>
                        <a:rPr lang="en-US" sz="2800" b="1" kern="1800" dirty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de </a:t>
                      </a:r>
                      <a:r>
                        <a:rPr lang="en-US" sz="2800" b="1" kern="1800" dirty="0" err="1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hormonas</a:t>
                      </a:r>
                      <a:r>
                        <a:rPr lang="en-US" sz="2800" b="1" kern="1800" dirty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2800" b="1" kern="1800" dirty="0" err="1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masculinas</a:t>
                      </a:r>
                      <a:endParaRPr lang="en-US" sz="2800" b="1" kern="1800" dirty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s-ES" sz="2800" dirty="0">
                        <a:solidFill>
                          <a:srgbClr val="FFC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705">
                <a:tc>
                  <a:txBody>
                    <a:bodyPr/>
                    <a:lstStyle/>
                    <a:p>
                      <a:pPr algn="ctr"/>
                      <a:endParaRPr lang="es-ES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2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32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es-ES" dirty="0"/>
                    </a:p>
                    <a:p>
                      <a:pPr marL="342900" lvl="0" indent="-342900">
                        <a:lnSpc>
                          <a:spcPts val="132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ES" sz="2400" b="0" dirty="0">
                          <a:latin typeface="Arial" pitchFamily="34" charset="0"/>
                          <a:cs typeface="Arial" pitchFamily="34" charset="0"/>
                        </a:rPr>
                        <a:t>Sofocos, irritabilidad, </a:t>
                      </a:r>
                      <a:r>
                        <a:rPr lang="es-ES" sz="2400" b="0" baseline="0" dirty="0">
                          <a:latin typeface="Arial" pitchFamily="34" charset="0"/>
                          <a:cs typeface="Arial" pitchFamily="34" charset="0"/>
                        </a:rPr>
                        <a:t>hinchazón intestinal,</a:t>
                      </a:r>
                      <a:r>
                        <a:rPr dirty="0"/>
                        <a:t> </a:t>
                      </a:r>
                      <a:r>
                        <a:rPr lang="es-ES" sz="2400" b="0" baseline="0" dirty="0">
                          <a:latin typeface="Arial" pitchFamily="34" charset="0"/>
                          <a:cs typeface="Arial" pitchFamily="34" charset="0"/>
                        </a:rPr>
                        <a:t>pies hinchados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51520" y="3429000"/>
            <a:ext cx="86409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FFC000"/>
                </a:solidFill>
              </a:rPr>
              <a:t>Debilidad</a:t>
            </a:r>
            <a:r>
              <a:rPr lang="en-US" sz="3200" dirty="0">
                <a:solidFill>
                  <a:srgbClr val="FFC000"/>
                </a:solidFill>
              </a:rPr>
              <a:t> de </a:t>
            </a:r>
            <a:r>
              <a:rPr lang="en-US" sz="3200" dirty="0" err="1">
                <a:solidFill>
                  <a:srgbClr val="FFC000"/>
                </a:solidFill>
              </a:rPr>
              <a:t>todas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las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musculaturas</a:t>
            </a:r>
            <a:r>
              <a:rPr lang="en-US" sz="3200" dirty="0">
                <a:solidFill>
                  <a:srgbClr val="FFC000"/>
                </a:solidFill>
              </a:rPr>
              <a:t> de las </a:t>
            </a:r>
            <a:r>
              <a:rPr lang="en-US" sz="3200" dirty="0" err="1">
                <a:solidFill>
                  <a:srgbClr val="FFC000"/>
                </a:solidFill>
              </a:rPr>
              <a:t>arterias</a:t>
            </a:r>
            <a:r>
              <a:rPr lang="en-US" sz="3200" dirty="0">
                <a:solidFill>
                  <a:srgbClr val="FFC000"/>
                </a:solidFill>
              </a:rPr>
              <a:t>, de las </a:t>
            </a:r>
            <a:r>
              <a:rPr lang="en-US" sz="3200" dirty="0" err="1">
                <a:solidFill>
                  <a:srgbClr val="FFC000"/>
                </a:solidFill>
              </a:rPr>
              <a:t>venas</a:t>
            </a:r>
            <a:r>
              <a:rPr lang="en-US" sz="3200" dirty="0">
                <a:solidFill>
                  <a:srgbClr val="FFC000"/>
                </a:solidFill>
              </a:rPr>
              <a:t> y del </a:t>
            </a:r>
            <a:r>
              <a:rPr lang="en-US" sz="3200" dirty="0" err="1">
                <a:solidFill>
                  <a:srgbClr val="FFC000"/>
                </a:solidFill>
              </a:rPr>
              <a:t>intestino</a:t>
            </a:r>
            <a:r>
              <a:rPr lang="en-US" sz="3200" dirty="0">
                <a:solidFill>
                  <a:srgbClr val="FFC000"/>
                </a:solidFill>
              </a:rPr>
              <a:t>.</a:t>
            </a:r>
          </a:p>
          <a:p>
            <a:r>
              <a:rPr lang="en-US" sz="3200" dirty="0">
                <a:solidFill>
                  <a:srgbClr val="FFC000"/>
                </a:solidFill>
              </a:rPr>
              <a:t>El pequeño </a:t>
            </a:r>
            <a:r>
              <a:rPr lang="en-US" sz="3200" dirty="0" err="1">
                <a:solidFill>
                  <a:srgbClr val="FFC000"/>
                </a:solidFill>
              </a:rPr>
              <a:t>intestino mide </a:t>
            </a:r>
            <a:r>
              <a:rPr lang="en-US" sz="3200" dirty="0">
                <a:solidFill>
                  <a:srgbClr val="FFC000"/>
                </a:solidFill>
              </a:rPr>
              <a:t>6,5 </a:t>
            </a:r>
            <a:r>
              <a:rPr lang="en-US" sz="3200" dirty="0" err="1">
                <a:solidFill>
                  <a:srgbClr val="FFC000"/>
                </a:solidFill>
              </a:rPr>
              <a:t>metros de </a:t>
            </a:r>
            <a:r>
              <a:rPr lang="en-US" sz="3200" dirty="0">
                <a:solidFill>
                  <a:srgbClr val="FFC000"/>
                </a:solidFill>
              </a:rPr>
              <a:t>longitud y el </a:t>
            </a:r>
            <a:r>
              <a:rPr lang="en-US" sz="3200" dirty="0" err="1">
                <a:solidFill>
                  <a:srgbClr val="FFC000"/>
                </a:solidFill>
              </a:rPr>
              <a:t>grande intestino </a:t>
            </a:r>
            <a:r>
              <a:rPr lang="en-US" sz="3200" dirty="0">
                <a:solidFill>
                  <a:srgbClr val="FFC000"/>
                </a:solidFill>
              </a:rPr>
              <a:t>1,5 </a:t>
            </a:r>
            <a:r>
              <a:rPr lang="en-US" sz="3200" dirty="0" err="1">
                <a:solidFill>
                  <a:srgbClr val="FFC000"/>
                </a:solidFill>
              </a:rPr>
              <a:t>metros</a:t>
            </a:r>
            <a:endParaRPr lang="es-ES" sz="3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-252324"/>
          <a:ext cx="9108504" cy="3179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6712"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1800" b="1" kern="1800" dirty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1800" b="1" kern="1800" dirty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2800" b="1" kern="1800" dirty="0" err="1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Patología de las consecuencias </a:t>
                      </a:r>
                      <a:r>
                        <a:rPr lang="en-US" sz="2800" b="1" kern="1800" dirty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locales</a:t>
                      </a: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s-ES" sz="2800" dirty="0">
                        <a:solidFill>
                          <a:srgbClr val="FFC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623">
                <a:tc>
                  <a:txBody>
                    <a:bodyPr/>
                    <a:lstStyle/>
                    <a:p>
                      <a:pPr algn="ctr"/>
                      <a:endParaRPr lang="es-ES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0545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None/>
                      </a:pPr>
                      <a:r>
                        <a:rPr kumimoji="0" lang="es-ES" sz="2000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incontinencia</a:t>
                      </a:r>
                      <a:r>
                        <a:rPr kumimoji="0" lang="es-ES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es-ES" sz="2000" kern="120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micciones </a:t>
                      </a:r>
                      <a:r>
                        <a:rPr kumimoji="0" lang="es-ES" sz="2000" kern="1200" baseline="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urgentes, </a:t>
                      </a:r>
                      <a:r>
                        <a:rPr kumimoji="0" lang="es-ES" sz="2000" kern="1200" baseline="0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cistitis a repetición</a:t>
                      </a:r>
                      <a:endParaRPr kumimoji="0" lang="es-ES" sz="20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kumimoji="0" lang="es-ES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causadas por la </a:t>
                      </a:r>
                      <a:r>
                        <a:rPr kumimoji="0" lang="es-ES" sz="2000" kern="1200" dirty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esclerosis y la inflamación del cuello de la vejiga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endParaRPr kumimoji="0" lang="es-ES" sz="20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l"/>
                      <a:r>
                        <a:rPr kumimoji="0" lang="es-ES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relaciones sexuales dolorosas </a:t>
                      </a:r>
                      <a:r>
                        <a:rPr kumimoji="0" lang="es-ES" sz="2000" kern="1200" baseline="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 </a:t>
                      </a:r>
                      <a:r>
                        <a:rPr kumimoji="0" lang="es-ES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difíciles causadas </a:t>
                      </a:r>
                      <a:r>
                        <a:rPr kumimoji="0" lang="es-ES" sz="2000" kern="1200" baseline="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por la </a:t>
                      </a:r>
                      <a:r>
                        <a:rPr kumimoji="0" lang="es-ES" sz="2000" kern="1200" dirty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esclerosis de la vulva</a:t>
                      </a:r>
                      <a:endParaRPr kumimoji="0" lang="es-ES" sz="20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kumimoji="0" lang="es-E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187624" y="2887682"/>
            <a:ext cx="64624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dirty="0">
              <a:solidFill>
                <a:srgbClr val="FFC000"/>
              </a:solidFill>
            </a:endParaRPr>
          </a:p>
          <a:p>
            <a:pPr algn="ctr"/>
            <a:r>
              <a:rPr lang="en-US" sz="2800" dirty="0" err="1">
                <a:solidFill>
                  <a:srgbClr val="FFC000"/>
                </a:solidFill>
                <a:latin typeface="+mj-lt"/>
              </a:rPr>
              <a:t>Son las consecuencias de </a:t>
            </a:r>
            <a:r>
              <a:rPr lang="en-US" sz="2800" dirty="0">
                <a:solidFill>
                  <a:srgbClr val="FFC000"/>
                </a:solidFill>
                <a:latin typeface="+mj-lt"/>
              </a:rPr>
              <a:t>uno</a:t>
            </a:r>
          </a:p>
          <a:p>
            <a:pPr algn="ctr"/>
            <a:endParaRPr lang="en-US" sz="2800" dirty="0">
              <a:solidFill>
                <a:srgbClr val="FFC000"/>
              </a:solidFill>
              <a:latin typeface="+mj-lt"/>
            </a:endParaRPr>
          </a:p>
          <a:p>
            <a:pPr algn="ctr"/>
            <a:r>
              <a:rPr sz="2800" dirty="0">
                <a:latin typeface="+mj-lt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+mj-lt"/>
              </a:rPr>
              <a:t>defecto</a:t>
            </a:r>
            <a:r>
              <a:rPr lang="en-US" sz="2800" dirty="0">
                <a:solidFill>
                  <a:srgbClr val="FFC000"/>
                </a:solidFill>
                <a:latin typeface="+mj-lt"/>
              </a:rPr>
              <a:t> de producción de</a:t>
            </a:r>
          </a:p>
          <a:p>
            <a:pPr algn="ctr"/>
            <a:endParaRPr lang="en-US" sz="2800" dirty="0">
              <a:latin typeface="+mj-lt"/>
            </a:endParaRPr>
          </a:p>
          <a:p>
            <a:pPr algn="ctr"/>
            <a:r>
              <a:rPr sz="2800" dirty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dihidrotestosterona</a:t>
            </a:r>
            <a:endParaRPr lang="es-ES" sz="2800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5029200"/>
            <a:ext cx="828092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>
                <a:solidFill>
                  <a:srgbClr val="FFC000"/>
                </a:solidFill>
              </a:rPr>
              <a:t>Definición de la enfermedad androgénica de la menopausia</a:t>
            </a:r>
            <a:br>
              <a:rPr lang="es-ES" dirty="0">
                <a:solidFill>
                  <a:srgbClr val="FFC000"/>
                </a:solidFill>
              </a:rPr>
            </a:br>
            <a:br>
              <a:rPr lang="es-ES" dirty="0">
                <a:solidFill>
                  <a:srgbClr val="FFC000"/>
                </a:solidFill>
              </a:rPr>
            </a:br>
            <a:r>
              <a:rPr lang="fr-FR" sz="3100" dirty="0">
                <a:solidFill>
                  <a:srgbClr val="FFC000"/>
                </a:solidFill>
              </a:rPr>
              <a:t>La enfermedad menopausia es el conjunto de las modificaciones fisiopatológicas y psicopatológicas</a:t>
            </a:r>
            <a:br>
              <a:rPr lang="fr-FR" sz="3100" dirty="0">
                <a:solidFill>
                  <a:srgbClr val="FFC000"/>
                </a:solidFill>
              </a:rPr>
            </a:br>
            <a:r>
              <a:rPr lang="fr-FR" sz="3100" dirty="0">
                <a:solidFill>
                  <a:srgbClr val="FFC000"/>
                </a:solidFill>
              </a:rPr>
              <a:t>causadas por la disminución aguda o progresiva de la producción de </a:t>
            </a:r>
            <a:r>
              <a:rPr lang="fr-FR" sz="3100" dirty="0" err="1">
                <a:solidFill>
                  <a:srgbClr val="FFC000"/>
                </a:solidFill>
              </a:rPr>
              <a:t>andrógenos</a:t>
            </a:r>
            <a:br>
              <a:rPr lang="fr-FR" sz="3100" dirty="0">
                <a:solidFill>
                  <a:srgbClr val="FFC000"/>
                </a:solidFill>
              </a:rPr>
            </a:br>
            <a:r>
              <a:rPr lang="fr-FR" sz="3100" dirty="0" err="1">
                <a:solidFill>
                  <a:srgbClr val="FFC000"/>
                </a:solidFill>
              </a:rPr>
              <a:t>después</a:t>
            </a:r>
            <a:r>
              <a:rPr lang="fr-FR" sz="3100" dirty="0">
                <a:solidFill>
                  <a:srgbClr val="FFC000"/>
                </a:solidFill>
              </a:rPr>
              <a:t> de la </a:t>
            </a:r>
            <a:r>
              <a:rPr lang="fr-FR" sz="3100" dirty="0" err="1">
                <a:solidFill>
                  <a:srgbClr val="FFC000"/>
                </a:solidFill>
              </a:rPr>
              <a:t>cesación</a:t>
            </a:r>
            <a:r>
              <a:rPr lang="fr-FR" sz="3100" dirty="0">
                <a:solidFill>
                  <a:srgbClr val="FFC000"/>
                </a:solidFill>
              </a:rPr>
              <a:t> </a:t>
            </a:r>
            <a:r>
              <a:rPr lang="fr-FR" sz="3100" dirty="0" err="1">
                <a:solidFill>
                  <a:srgbClr val="FFC000"/>
                </a:solidFill>
              </a:rPr>
              <a:t>definitiva</a:t>
            </a:r>
            <a:r>
              <a:rPr lang="fr-FR" sz="3100" dirty="0">
                <a:solidFill>
                  <a:srgbClr val="FFC000"/>
                </a:solidFill>
              </a:rPr>
              <a:t> de las menstruaciones</a:t>
            </a:r>
            <a:br>
              <a:rPr lang="fr-FR" sz="3100" dirty="0"/>
            </a:br>
            <a:br>
              <a:rPr lang="es-ES" dirty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www.georgesdebled.org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5029200"/>
            <a:ext cx="828092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err="1">
                <a:solidFill>
                  <a:srgbClr val="FFC000"/>
                </a:solidFill>
              </a:rPr>
              <a:t>El tratamiento de la enfermedad menopausia</a:t>
            </a:r>
            <a:br>
              <a:rPr lang="es-ES" dirty="0">
                <a:solidFill>
                  <a:srgbClr val="FFC000"/>
                </a:solidFill>
              </a:rPr>
            </a:br>
            <a:br>
              <a:rPr lang="es-ES" dirty="0">
                <a:solidFill>
                  <a:srgbClr val="FFC000"/>
                </a:solidFill>
              </a:rPr>
            </a:br>
            <a:r>
              <a:rPr lang="fr-FR" sz="4000" dirty="0">
                <a:solidFill>
                  <a:srgbClr val="FFC000"/>
                </a:solidFill>
              </a:rPr>
              <a:t>consista en sustituir a las hormonas masculinas según un protocolo riguroso después de la menopausia</a:t>
            </a:r>
            <a:br>
              <a:rPr lang="fr-FR" sz="3100" dirty="0"/>
            </a:br>
            <a:br>
              <a:rPr lang="fr-FR" sz="3100" dirty="0"/>
            </a:br>
            <a:br>
              <a:rPr lang="es-ES" dirty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www.georgesdebled.org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4221088"/>
            <a:ext cx="828092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900" dirty="0">
                <a:solidFill>
                  <a:srgbClr val="FFC000"/>
                </a:solidFill>
              </a:rPr>
              <a:t>Para más detalles:</a:t>
            </a:r>
            <a:br>
              <a:rPr lang="es-ES" sz="4900" dirty="0">
                <a:solidFill>
                  <a:srgbClr val="FFC000"/>
                </a:solidFill>
              </a:rPr>
            </a:br>
            <a:br>
              <a:rPr lang="es-ES" dirty="0">
                <a:solidFill>
                  <a:srgbClr val="FFC000"/>
                </a:solidFill>
              </a:rPr>
            </a:br>
            <a:r>
              <a:rPr lang="es-ES" sz="3100" dirty="0">
                <a:solidFill>
                  <a:srgbClr val="FFC000"/>
                </a:solidFill>
              </a:rPr>
              <a:t>www.georgesdebled.org/enfermedad menopausia.htm</a:t>
            </a:r>
            <a:r>
              <a:rPr sz="3100" dirty="0"/>
              <a:t>    </a:t>
            </a:r>
            <a:br>
              <a:rPr lang="es-ES" dirty="0">
                <a:solidFill>
                  <a:srgbClr val="FFC000"/>
                </a:solidFill>
              </a:rPr>
            </a:br>
            <a:br>
              <a:rPr lang="es-ES" dirty="0">
                <a:solidFill>
                  <a:srgbClr val="FFC000"/>
                </a:solidFill>
              </a:rPr>
            </a:br>
            <a:br>
              <a:rPr lang="es-ES" dirty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www.georgesdebled.org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28498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>
                <a:solidFill>
                  <a:srgbClr val="FFC000"/>
                </a:solidFill>
              </a:rPr>
              <a:t>La palabra “menopausia”</a:t>
            </a:r>
            <a:br>
              <a:rPr lang="es-ES" dirty="0">
                <a:solidFill>
                  <a:srgbClr val="FFC000"/>
                </a:solidFill>
              </a:rPr>
            </a:br>
            <a:r>
              <a:rPr lang="es-ES" dirty="0">
                <a:solidFill>
                  <a:srgbClr val="FFC000"/>
                </a:solidFill>
              </a:rPr>
              <a:t>significa </a:t>
            </a:r>
            <a:br>
              <a:rPr lang="es-ES" dirty="0">
                <a:solidFill>
                  <a:srgbClr val="FFC000"/>
                </a:solidFill>
              </a:rPr>
            </a:br>
            <a:r>
              <a:rPr lang="es-ES" dirty="0">
                <a:solidFill>
                  <a:srgbClr val="FFC000"/>
                </a:solidFill>
              </a:rPr>
              <a:t>“cesación de </a:t>
            </a:r>
            <a:r>
              <a:rPr lang="es-ES">
                <a:solidFill>
                  <a:srgbClr val="FFC000"/>
                </a:solidFill>
              </a:rPr>
              <a:t>las menstruaciones</a:t>
            </a:r>
            <a:r>
              <a:rPr lang="es-ES" dirty="0">
                <a:solidFill>
                  <a:srgbClr val="FFC000"/>
                </a:solidFill>
              </a:rPr>
              <a:t>.</a:t>
            </a:r>
            <a:br>
              <a:rPr lang="es-ES" dirty="0">
                <a:solidFill>
                  <a:srgbClr val="FFC000"/>
                </a:solidFill>
              </a:rPr>
            </a:br>
            <a:r>
              <a:rPr lang="es-ES" dirty="0" err="1">
                <a:solidFill>
                  <a:srgbClr val="FFC000"/>
                </a:solidFill>
              </a:rPr>
              <a:t>No es una enfermedad sino un síntoma</a:t>
            </a:r>
            <a:r>
              <a:rPr lang="es-ES" dirty="0">
                <a:solidFill>
                  <a:srgbClr val="FFC000"/>
                </a:solidFill>
              </a:rPr>
              <a:t>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www.georgesdebled.org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3645024"/>
            <a:ext cx="828092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>
                <a:solidFill>
                  <a:srgbClr val="FFC000"/>
                </a:solidFill>
              </a:rPr>
              <a:t>¿Corresponden a una enfermedad los numerosos desordenes de </a:t>
            </a:r>
            <a:r>
              <a:rPr lang="es-ES" dirty="0" err="1">
                <a:solidFill>
                  <a:srgbClr val="FFC000"/>
                </a:solidFill>
              </a:rPr>
              <a:t>la“menopausia</a:t>
            </a:r>
            <a:r>
              <a:rPr lang="es-ES" dirty="0">
                <a:solidFill>
                  <a:srgbClr val="FFC000"/>
                </a:solidFill>
              </a:rPr>
              <a:t>”</a:t>
            </a:r>
            <a:br>
              <a:rPr lang="es-ES" dirty="0">
                <a:solidFill>
                  <a:srgbClr val="FFC000"/>
                </a:solidFill>
              </a:rPr>
            </a:br>
            <a:r>
              <a:rPr dirty="0"/>
              <a:t> </a:t>
            </a:r>
            <a:r>
              <a:rPr lang="es-ES" dirty="0">
                <a:solidFill>
                  <a:srgbClr val="FFC000"/>
                </a:solidFill>
              </a:rPr>
              <a:t>cuyo síntoma principal </a:t>
            </a:r>
            <a:r>
              <a:rPr lang="es-ES" dirty="0">
                <a:solidFill>
                  <a:schemeClr val="tx1"/>
                </a:solidFill>
              </a:rPr>
              <a:t>(pero no patológico)</a:t>
            </a:r>
            <a:r>
              <a:rPr lang="es-ES" dirty="0">
                <a:solidFill>
                  <a:srgbClr val="FFC000"/>
                </a:solidFill>
              </a:rPr>
              <a:t> es la cesación de las menstruaciones?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www.georgesdebled.org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140968"/>
            <a:ext cx="828092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err="1">
                <a:solidFill>
                  <a:srgbClr val="FFC000"/>
                </a:solidFill>
              </a:rPr>
              <a:t>Sí</a:t>
            </a:r>
            <a:r>
              <a:rPr lang="es-ES" dirty="0">
                <a:solidFill>
                  <a:srgbClr val="FFC000"/>
                </a:solidFill>
              </a:rPr>
              <a:t>.</a:t>
            </a:r>
            <a:r>
              <a:rPr dirty="0"/>
              <a:t> </a:t>
            </a:r>
            <a:br>
              <a:rPr lang="es-ES" dirty="0">
                <a:solidFill>
                  <a:srgbClr val="FFC000"/>
                </a:solidFill>
              </a:rPr>
            </a:br>
            <a:r>
              <a:rPr lang="es-ES" dirty="0">
                <a:solidFill>
                  <a:srgbClr val="FFC000"/>
                </a:solidFill>
              </a:rPr>
              <a:t>Se trata de la </a:t>
            </a:r>
            <a:br>
              <a:rPr lang="es-ES" dirty="0">
                <a:solidFill>
                  <a:srgbClr val="FFC000"/>
                </a:solidFill>
              </a:rPr>
            </a:br>
            <a:r>
              <a:rPr lang="es-ES" dirty="0">
                <a:solidFill>
                  <a:srgbClr val="FFC000"/>
                </a:solidFill>
              </a:rPr>
              <a:t>“</a:t>
            </a:r>
            <a:r>
              <a:rPr lang="es-ES" dirty="0">
                <a:solidFill>
                  <a:schemeClr val="tx1"/>
                </a:solidFill>
              </a:rPr>
              <a:t>enfermedad androgénica de la menopausia</a:t>
            </a:r>
            <a:r>
              <a:rPr lang="es-ES" dirty="0">
                <a:solidFill>
                  <a:srgbClr val="FFC000"/>
                </a:solidFill>
              </a:rPr>
              <a:t>”</a:t>
            </a:r>
            <a:br>
              <a:rPr lang="es-ES" dirty="0">
                <a:solidFill>
                  <a:srgbClr val="FFC000"/>
                </a:solidFill>
              </a:rPr>
            </a:br>
            <a:r>
              <a:rPr lang="es-ES" dirty="0">
                <a:solidFill>
                  <a:srgbClr val="FFC000"/>
                </a:solidFill>
              </a:rPr>
              <a:t>que es un nuevo concepto</a:t>
            </a:r>
            <a:br>
              <a:rPr lang="es-ES" dirty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www.georgesdebled.org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4725144"/>
            <a:ext cx="8280920" cy="1828800"/>
          </a:xfrm>
        </p:spPr>
        <p:txBody>
          <a:bodyPr>
            <a:noAutofit/>
          </a:bodyPr>
          <a:lstStyle/>
          <a:p>
            <a:pPr algn="ctr"/>
            <a:br>
              <a:rPr lang="es-ES" sz="48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r>
              <a:rPr lang="es-ES" sz="3600" dirty="0" err="1">
                <a:solidFill>
                  <a:srgbClr val="FFC000"/>
                </a:solidFill>
              </a:rPr>
              <a:t>Antes de la menopausia las mujeres secretan cada día</a:t>
            </a: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3600" dirty="0">
                <a:solidFill>
                  <a:srgbClr val="FFC000"/>
                </a:solidFill>
              </a:rPr>
            </a:br>
            <a:r>
              <a:rPr dirty="0"/>
              <a:t> </a:t>
            </a:r>
            <a:r>
              <a:rPr lang="es-ES" sz="3600" dirty="0">
                <a:solidFill>
                  <a:srgbClr val="FFC000"/>
                </a:solidFill>
              </a:rPr>
              <a:t>el estradiol</a:t>
            </a:r>
            <a:br>
              <a:rPr lang="es-ES" sz="3600" dirty="0">
                <a:solidFill>
                  <a:srgbClr val="FFC000"/>
                </a:solidFill>
              </a:rPr>
            </a:br>
            <a:r>
              <a:rPr lang="es-ES" sz="3600" dirty="0">
                <a:solidFill>
                  <a:srgbClr val="FFC000"/>
                </a:solidFill>
              </a:rPr>
              <a:t>y la progesterona</a:t>
            </a: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3600" dirty="0">
                <a:solidFill>
                  <a:srgbClr val="FFC000"/>
                </a:solidFill>
              </a:rPr>
            </a:br>
            <a:r>
              <a:rPr lang="es-ES" sz="3600" dirty="0">
                <a:solidFill>
                  <a:srgbClr val="FFC000"/>
                </a:solidFill>
              </a:rPr>
              <a:t>para garantizar la nidificación del óvulo </a:t>
            </a: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endParaRPr lang="es-ES" sz="4800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www.georgesdebled.org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5029200"/>
            <a:ext cx="8280920" cy="1828800"/>
          </a:xfrm>
        </p:spPr>
        <p:txBody>
          <a:bodyPr>
            <a:noAutofit/>
          </a:bodyPr>
          <a:lstStyle/>
          <a:p>
            <a:pPr algn="ctr"/>
            <a:br>
              <a:rPr lang="es-ES" sz="48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r>
              <a:rPr lang="es-ES" sz="3600" dirty="0" err="1">
                <a:solidFill>
                  <a:srgbClr val="FFC000"/>
                </a:solidFill>
              </a:rPr>
              <a:t>Después de la menopausia los ovarios no secretan </a:t>
            </a:r>
            <a:r>
              <a:rPr lang="es-ES" sz="3600" dirty="0">
                <a:solidFill>
                  <a:srgbClr val="FFC000"/>
                </a:solidFill>
              </a:rPr>
              <a:t>ya </a:t>
            </a:r>
            <a:r>
              <a:rPr lang="es-ES" sz="3600" dirty="0" err="1">
                <a:solidFill>
                  <a:srgbClr val="FFC000"/>
                </a:solidFill>
              </a:rPr>
              <a:t>cada día</a:t>
            </a:r>
            <a:r>
              <a:rPr dirty="0"/>
              <a:t>  </a:t>
            </a: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3600" dirty="0">
                <a:solidFill>
                  <a:srgbClr val="FFC000"/>
                </a:solidFill>
              </a:rPr>
            </a:br>
            <a:r>
              <a:rPr dirty="0"/>
              <a:t> </a:t>
            </a:r>
            <a:r>
              <a:rPr lang="es-ES" sz="3600" dirty="0">
                <a:solidFill>
                  <a:srgbClr val="FFC000"/>
                </a:solidFill>
              </a:rPr>
              <a:t>el estradiol</a:t>
            </a:r>
            <a:br>
              <a:rPr lang="es-ES" sz="3600" dirty="0">
                <a:solidFill>
                  <a:srgbClr val="FFC000"/>
                </a:solidFill>
              </a:rPr>
            </a:br>
            <a:r>
              <a:rPr lang="es-ES" sz="3600" dirty="0">
                <a:solidFill>
                  <a:srgbClr val="FFC000"/>
                </a:solidFill>
              </a:rPr>
              <a:t>y  la progesterona</a:t>
            </a:r>
            <a:br>
              <a:rPr lang="es-ES" sz="3600" dirty="0">
                <a:solidFill>
                  <a:srgbClr val="FFC000"/>
                </a:solidFill>
              </a:rPr>
            </a:br>
            <a:r>
              <a:rPr lang="es-ES" sz="3600" dirty="0">
                <a:solidFill>
                  <a:srgbClr val="FFC000"/>
                </a:solidFill>
              </a:rPr>
              <a:t>necesarios para garantizar un embarazo</a:t>
            </a: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3600" dirty="0">
                <a:solidFill>
                  <a:srgbClr val="FFC000"/>
                </a:solidFill>
              </a:rPr>
            </a:br>
            <a:r>
              <a:rPr lang="es-ES" sz="3600" dirty="0">
                <a:solidFill>
                  <a:srgbClr val="FFC000"/>
                </a:solidFill>
              </a:rPr>
              <a:t>puesto que no hay más óvulo</a:t>
            </a: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endParaRPr lang="es-ES" sz="4800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www.georgesdebled.org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805264"/>
            <a:ext cx="8280920" cy="3096344"/>
          </a:xfrm>
        </p:spPr>
        <p:txBody>
          <a:bodyPr>
            <a:noAutofit/>
          </a:bodyPr>
          <a:lstStyle/>
          <a:p>
            <a:pPr algn="ctr"/>
            <a:br>
              <a:rPr lang="es-ES" sz="48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r>
              <a:rPr dirty="0"/>
              <a:t> </a:t>
            </a:r>
            <a:r>
              <a:rPr lang="es-ES" sz="3600" dirty="0">
                <a:solidFill>
                  <a:srgbClr val="FFC000"/>
                </a:solidFill>
              </a:rPr>
              <a:t>Puesto que no hay más óvulo</a:t>
            </a:r>
            <a:br>
              <a:rPr lang="es-ES" sz="3600" dirty="0">
                <a:solidFill>
                  <a:srgbClr val="FFC000"/>
                </a:solidFill>
              </a:rPr>
            </a:br>
            <a:r>
              <a:rPr lang="es-ES" sz="3600" dirty="0">
                <a:solidFill>
                  <a:srgbClr val="FFC000"/>
                </a:solidFill>
              </a:rPr>
              <a:t>la sustitución (HRT)</a:t>
            </a:r>
            <a:br>
              <a:rPr lang="es-ES" sz="3600" dirty="0">
                <a:solidFill>
                  <a:srgbClr val="FFC000"/>
                </a:solidFill>
              </a:rPr>
            </a:br>
            <a:r>
              <a:rPr dirty="0"/>
              <a:t> </a:t>
            </a:r>
            <a:r>
              <a:rPr lang="es-ES" sz="3600" dirty="0">
                <a:solidFill>
                  <a:srgbClr val="FFC000"/>
                </a:solidFill>
              </a:rPr>
              <a:t>del estradiol</a:t>
            </a:r>
            <a:br>
              <a:rPr lang="es-ES" sz="3600" dirty="0">
                <a:solidFill>
                  <a:srgbClr val="FFC000"/>
                </a:solidFill>
              </a:rPr>
            </a:br>
            <a:r>
              <a:rPr lang="es-ES" sz="3600" dirty="0">
                <a:solidFill>
                  <a:srgbClr val="FFC000"/>
                </a:solidFill>
              </a:rPr>
              <a:t>y de la progesterona</a:t>
            </a:r>
            <a:br>
              <a:rPr lang="es-ES" sz="3600" dirty="0">
                <a:solidFill>
                  <a:srgbClr val="FFC000"/>
                </a:solidFill>
              </a:rPr>
            </a:br>
            <a:r>
              <a:rPr lang="es-ES" sz="3600" dirty="0">
                <a:solidFill>
                  <a:srgbClr val="FFC000"/>
                </a:solidFill>
              </a:rPr>
              <a:t>necesarios para garantizar un embarazo no es ya indispensable</a:t>
            </a: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3600" dirty="0">
                <a:solidFill>
                  <a:srgbClr val="FFC000"/>
                </a:solidFill>
              </a:rPr>
            </a:br>
            <a:r>
              <a:rPr lang="es-ES" sz="3600" dirty="0">
                <a:solidFill>
                  <a:srgbClr val="FFC000"/>
                </a:solidFill>
              </a:rPr>
              <a:t>y puede ser nocivo</a:t>
            </a: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endParaRPr lang="es-ES" sz="4800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www.georgesdebled.org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861048"/>
            <a:ext cx="8280920" cy="1828800"/>
          </a:xfrm>
        </p:spPr>
        <p:txBody>
          <a:bodyPr>
            <a:normAutofit fontScale="90000"/>
          </a:bodyPr>
          <a:lstStyle/>
          <a:p>
            <a:pPr algn="ctr"/>
            <a:br>
              <a:rPr lang="es-ES" dirty="0">
                <a:solidFill>
                  <a:srgbClr val="FFC000"/>
                </a:solidFill>
              </a:rPr>
            </a:br>
            <a:br>
              <a:rPr lang="es-ES" dirty="0">
                <a:solidFill>
                  <a:srgbClr val="FFC000"/>
                </a:solidFill>
              </a:rPr>
            </a:br>
            <a:br>
              <a:rPr lang="es-ES" dirty="0">
                <a:solidFill>
                  <a:srgbClr val="FFC000"/>
                </a:solidFill>
              </a:rPr>
            </a:br>
            <a:r>
              <a:rPr lang="es-ES" dirty="0">
                <a:solidFill>
                  <a:srgbClr val="FFC000"/>
                </a:solidFill>
              </a:rPr>
              <a:t>Antes de la menopausia las mujeres secretan cada día tantas hormonas masculinas como hormonas femeninas,</a:t>
            </a:r>
            <a:br>
              <a:rPr lang="es-ES" dirty="0">
                <a:solidFill>
                  <a:srgbClr val="FFC000"/>
                </a:solidFill>
              </a:rPr>
            </a:br>
            <a:r>
              <a:rPr lang="es-ES" dirty="0">
                <a:solidFill>
                  <a:srgbClr val="FFC000"/>
                </a:solidFill>
              </a:rPr>
              <a:t> o incluso más</a:t>
            </a:r>
            <a:br>
              <a:rPr lang="es-ES" dirty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www.georgesdebled.org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4941168"/>
            <a:ext cx="8280920" cy="1828800"/>
          </a:xfrm>
        </p:spPr>
        <p:txBody>
          <a:bodyPr>
            <a:normAutofit fontScale="90000"/>
          </a:bodyPr>
          <a:lstStyle/>
          <a:p>
            <a:pPr algn="ctr"/>
            <a:br>
              <a:rPr lang="es-ES" dirty="0">
                <a:solidFill>
                  <a:srgbClr val="FFC000"/>
                </a:solidFill>
              </a:rPr>
            </a:br>
            <a:br>
              <a:rPr lang="es-ES" dirty="0">
                <a:solidFill>
                  <a:srgbClr val="FFC000"/>
                </a:solidFill>
              </a:rPr>
            </a:br>
            <a:br>
              <a:rPr lang="es-ES" dirty="0">
                <a:solidFill>
                  <a:srgbClr val="FFC000"/>
                </a:solidFill>
              </a:rPr>
            </a:br>
            <a:r>
              <a:rPr lang="es-ES" dirty="0">
                <a:solidFill>
                  <a:srgbClr val="FFC000"/>
                </a:solidFill>
              </a:rPr>
              <a:t>Después de la menopausia la secreción de las hormonas masculinas por los ovarios disminuye considerablemente y causan la </a:t>
            </a:r>
            <a:br>
              <a:rPr lang="es-ES" dirty="0">
                <a:solidFill>
                  <a:srgbClr val="FFC000"/>
                </a:solidFill>
              </a:rPr>
            </a:br>
            <a:r>
              <a:rPr lang="es-ES" dirty="0">
                <a:solidFill>
                  <a:srgbClr val="FFC000"/>
                </a:solidFill>
              </a:rPr>
              <a:t>“enfermedad androgénica de la menopausia”</a:t>
            </a:r>
            <a:br>
              <a:rPr lang="es-ES" dirty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300192" y="623731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www.georgesdebled.org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495</TotalTime>
  <Words>653</Words>
  <Application>Microsoft Office PowerPoint</Application>
  <PresentationFormat>Presentación en pantalla (4:3)</PresentationFormat>
  <Paragraphs>84</Paragraphs>
  <Slides>16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Constantia</vt:lpstr>
      <vt:lpstr>Symbol</vt:lpstr>
      <vt:lpstr>Wingdings 2</vt:lpstr>
      <vt:lpstr>Débit</vt:lpstr>
      <vt:lpstr>Menopausia ¿es una enfermedad?</vt:lpstr>
      <vt:lpstr>La palabra “menopausia” significa  “cesación de las menstruaciones. No es una enfermedad sino un síntoma.</vt:lpstr>
      <vt:lpstr>¿Corresponden a una enfermedad los numerosos desordenes de la“menopausia”  cuyo síntoma principal (pero no patológico) es la cesación de las menstruaciones?</vt:lpstr>
      <vt:lpstr>Sí.  Se trata de la  “enfermedad androgénica de la menopausia” que es un nuevo concepto </vt:lpstr>
      <vt:lpstr>   Antes de la menopausia las mujeres secretan cada día   el estradiol y la progesterona  para garantizar la nidificación del óvulo   </vt:lpstr>
      <vt:lpstr>   Después de la menopausia los ovarios no secretan ya cada día     el estradiol y  la progesterona necesarios para garantizar un embarazo  puesto que no hay más óvulo  </vt:lpstr>
      <vt:lpstr>    Puesto que no hay más óvulo la sustitución (HRT)  del estradiol y de la progesterona necesarios para garantizar un embarazo no es ya indispensable  y puede ser nocivo     </vt:lpstr>
      <vt:lpstr>   Antes de la menopausia las mujeres secretan cada día tantas hormonas masculinas como hormonas femeninas,  o incluso más </vt:lpstr>
      <vt:lpstr>   Después de la menopausia la secreción de las hormonas masculinas por los ovarios disminuye considerablemente y causan la  “enfermedad androgénica de la menopausia” </vt:lpstr>
      <vt:lpstr>Definición de la enfermedad androgénica de la menopausia  La enfermedad menopausia es el conjunto de las modificaciones fisiopatológicas y psicopatológicas causadas por la disminución aguda o progresiva de la producción de los andrógenos después de la cesación definitiva de las menstruaciones  </vt:lpstr>
      <vt:lpstr>Presentación de PowerPoint</vt:lpstr>
      <vt:lpstr>Presentación de PowerPoint</vt:lpstr>
      <vt:lpstr>Presentación de PowerPoint</vt:lpstr>
      <vt:lpstr>Definición de la enfermedad androgénica de la menopausia  La enfermedad menopausia es el conjunto de las modificaciones fisiopatológicas y psicopatológicas causadas por la disminución aguda o progresiva de la producción de andrógenos después de la cesación definitiva de las menstruaciones  </vt:lpstr>
      <vt:lpstr>El tratamiento de la enfermedad menopausia  consista en sustituir a las hormonas masculinas según un protocolo riguroso después de la menopausia   </vt:lpstr>
      <vt:lpstr>Para más detalles:  www.georgesdebled.org/enfermedad menopausia.htm      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Menopausia ¿Es una enfermedad?</dc:title>
  <dc:creator>Georges</dc:creator>
  <cp:lastModifiedBy>Georges Debled</cp:lastModifiedBy>
  <cp:revision>148</cp:revision>
  <dcterms:created xsi:type="dcterms:W3CDTF">2015-07-04T17:41:45Z</dcterms:created>
  <dcterms:modified xsi:type="dcterms:W3CDTF">2023-05-24T01:42:21Z</dcterms:modified>
</cp:coreProperties>
</file>