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9" r:id="rId2"/>
  </p:sldMasterIdLst>
  <p:notesMasterIdLst>
    <p:notesMasterId r:id="rId15"/>
  </p:notesMasterIdLst>
  <p:handoutMasterIdLst>
    <p:handoutMasterId r:id="rId16"/>
  </p:handoutMasterIdLst>
  <p:sldIdLst>
    <p:sldId id="256" r:id="rId3"/>
    <p:sldId id="1888" r:id="rId4"/>
    <p:sldId id="964" r:id="rId5"/>
    <p:sldId id="963" r:id="rId6"/>
    <p:sldId id="968" r:id="rId7"/>
    <p:sldId id="969" r:id="rId8"/>
    <p:sldId id="970" r:id="rId9"/>
    <p:sldId id="971" r:id="rId10"/>
    <p:sldId id="976" r:id="rId11"/>
    <p:sldId id="972" r:id="rId12"/>
    <p:sldId id="973" r:id="rId13"/>
    <p:sldId id="9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C12CEC38-034E-40D0-8F95-58A21143ACA7}">
          <p14:sldIdLst>
            <p14:sldId id="256"/>
            <p14:sldId id="1888"/>
            <p14:sldId id="964"/>
            <p14:sldId id="963"/>
            <p14:sldId id="968"/>
            <p14:sldId id="969"/>
            <p14:sldId id="970"/>
            <p14:sldId id="971"/>
            <p14:sldId id="976"/>
            <p14:sldId id="972"/>
            <p14:sldId id="973"/>
            <p14:sldId id="96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orges debled" initials="gd" lastIdx="2" clrIdx="0">
    <p:extLst>
      <p:ext uri="{19B8F6BF-5375-455C-9EA6-DF929625EA0E}">
        <p15:presenceInfo xmlns:p15="http://schemas.microsoft.com/office/powerpoint/2012/main" userId="a46b030c7fd28ed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1" autoAdjust="0"/>
    <p:restoredTop sz="84383" autoAdjust="0"/>
  </p:normalViewPr>
  <p:slideViewPr>
    <p:cSldViewPr snapToGrid="0">
      <p:cViewPr varScale="1">
        <p:scale>
          <a:sx n="69" d="100"/>
          <a:sy n="69" d="100"/>
        </p:scale>
        <p:origin x="10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58"/>
    </p:cViewPr>
  </p:sorterViewPr>
  <p:notesViewPr>
    <p:cSldViewPr snapToGrid="0">
      <p:cViewPr varScale="1">
        <p:scale>
          <a:sx n="62" d="100"/>
          <a:sy n="62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208FE8AF-A2B0-4222-8935-F942819CDE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4DCE71-A5CB-483F-BB03-9D29CFD7EB5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9796F-BC96-420F-AF30-6CE1DA38B5AE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BD67917-9BFC-4B60-8A97-68EF0F9AAE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BC7FD3-4B26-4756-B897-F6BEF3F73D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0DE75-DE31-4798-89AC-042A82702D1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38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8860E-08CA-4C8D-B13D-939F837E747B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46C41-84E3-4D19-9A2C-0A44C85EF12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243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46C41-84E3-4D19-9A2C-0A44C85EF12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37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46C41-84E3-4D19-9A2C-0A44C85EF12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821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35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32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853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4870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72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1863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791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079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548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671" y="1905007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670" y="4344995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2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413105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753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7"/>
            <a:ext cx="11176000" cy="1601977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2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12880"/>
            <a:ext cx="11176000" cy="1601977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00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306512"/>
          </a:xfrm>
        </p:spPr>
        <p:txBody>
          <a:bodyPr/>
          <a:lstStyle>
            <a:lvl1pPr marL="254976" indent="-254976">
              <a:lnSpc>
                <a:spcPct val="90000"/>
              </a:lnSpc>
              <a:defRPr sz="2100"/>
            </a:lvl1pPr>
            <a:lvl2pPr marL="504992" indent="-244062">
              <a:lnSpc>
                <a:spcPct val="90000"/>
              </a:lnSpc>
              <a:defRPr sz="1800"/>
            </a:lvl2pPr>
            <a:lvl3pPr marL="715321" indent="-216283">
              <a:lnSpc>
                <a:spcPct val="90000"/>
              </a:lnSpc>
              <a:defRPr sz="1500"/>
            </a:lvl3pPr>
            <a:lvl4pPr marL="920691" indent="-205370">
              <a:lnSpc>
                <a:spcPct val="90000"/>
              </a:lnSpc>
              <a:defRPr sz="1350"/>
            </a:lvl4pPr>
            <a:lvl5pPr marL="1136974" indent="-210330">
              <a:lnSpc>
                <a:spcPct val="90000"/>
              </a:lnSpc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306512"/>
          </a:xfrm>
        </p:spPr>
        <p:txBody>
          <a:bodyPr/>
          <a:lstStyle>
            <a:lvl1pPr marL="260930" indent="-260930">
              <a:lnSpc>
                <a:spcPct val="90000"/>
              </a:lnSpc>
              <a:defRPr sz="2100"/>
            </a:lvl1pPr>
            <a:lvl2pPr marL="504992" indent="-254976">
              <a:lnSpc>
                <a:spcPct val="90000"/>
              </a:lnSpc>
              <a:defRPr sz="1800"/>
            </a:lvl2pPr>
            <a:lvl3pPr marL="721274" indent="-227196">
              <a:lnSpc>
                <a:spcPct val="90000"/>
              </a:lnSpc>
              <a:defRPr sz="1500"/>
            </a:lvl3pPr>
            <a:lvl4pPr marL="920691" indent="-199417">
              <a:lnSpc>
                <a:spcPct val="90000"/>
              </a:lnSpc>
              <a:defRPr sz="1350"/>
            </a:lvl4pPr>
            <a:lvl5pPr marL="1136974" indent="-205370">
              <a:lnSpc>
                <a:spcPct val="90000"/>
              </a:lnSpc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87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844368"/>
            <a:ext cx="5486400" cy="259686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75" b="1"/>
            </a:lvl1pPr>
            <a:lvl2pPr marL="342878" indent="0">
              <a:buNone/>
              <a:defRPr sz="1500" b="1"/>
            </a:lvl2pPr>
            <a:lvl3pPr marL="685755" indent="0">
              <a:buNone/>
              <a:defRPr sz="1350" b="1"/>
            </a:lvl3pPr>
            <a:lvl4pPr marL="1028633" indent="0">
              <a:buNone/>
              <a:defRPr sz="1200" b="1"/>
            </a:lvl4pPr>
            <a:lvl5pPr marL="1371511" indent="0">
              <a:buNone/>
              <a:defRPr sz="1200" b="1"/>
            </a:lvl5pPr>
            <a:lvl6pPr marL="1714389" indent="0">
              <a:buNone/>
              <a:defRPr sz="1200" b="1"/>
            </a:lvl6pPr>
            <a:lvl7pPr marL="2057267" indent="0">
              <a:buNone/>
              <a:defRPr sz="1200" b="1"/>
            </a:lvl7pPr>
            <a:lvl8pPr marL="2400144" indent="0">
              <a:buNone/>
              <a:defRPr sz="1200" b="1"/>
            </a:lvl8pPr>
            <a:lvl9pPr marL="2743022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99" y="2174876"/>
            <a:ext cx="5486400" cy="1153008"/>
          </a:xfrm>
        </p:spPr>
        <p:txBody>
          <a:bodyPr/>
          <a:lstStyle>
            <a:lvl1pPr marL="211323" indent="-211323">
              <a:defRPr sz="1725"/>
            </a:lvl1pPr>
            <a:lvl2pPr marL="421654" indent="-199417">
              <a:defRPr sz="1500"/>
            </a:lvl2pPr>
            <a:lvl3pPr marL="610157" indent="-182551">
              <a:defRPr sz="1350"/>
            </a:lvl3pPr>
            <a:lvl4pPr marL="787746" indent="-171638">
              <a:defRPr sz="1275"/>
            </a:lvl4pPr>
            <a:lvl5pPr marL="959384" indent="-154772">
              <a:defRPr sz="1275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646" y="1844368"/>
            <a:ext cx="5489359" cy="259686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75" b="1"/>
            </a:lvl1pPr>
            <a:lvl2pPr marL="342878" indent="0">
              <a:buNone/>
              <a:defRPr sz="1500" b="1"/>
            </a:lvl2pPr>
            <a:lvl3pPr marL="685755" indent="0">
              <a:buNone/>
              <a:defRPr sz="1350" b="1"/>
            </a:lvl3pPr>
            <a:lvl4pPr marL="1028633" indent="0">
              <a:buNone/>
              <a:defRPr sz="1200" b="1"/>
            </a:lvl4pPr>
            <a:lvl5pPr marL="1371511" indent="0">
              <a:buNone/>
              <a:defRPr sz="1200" b="1"/>
            </a:lvl5pPr>
            <a:lvl6pPr marL="1714389" indent="0">
              <a:buNone/>
              <a:defRPr sz="1200" b="1"/>
            </a:lvl6pPr>
            <a:lvl7pPr marL="2057267" indent="0">
              <a:buNone/>
              <a:defRPr sz="1200" b="1"/>
            </a:lvl7pPr>
            <a:lvl8pPr marL="2400144" indent="0">
              <a:buNone/>
              <a:defRPr sz="1200" b="1"/>
            </a:lvl8pPr>
            <a:lvl9pPr marL="2743022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490632" cy="1153008"/>
          </a:xfrm>
        </p:spPr>
        <p:txBody>
          <a:bodyPr/>
          <a:lstStyle>
            <a:lvl1pPr marL="222236" indent="-222236">
              <a:defRPr sz="1725"/>
            </a:lvl1pPr>
            <a:lvl2pPr marL="427605" indent="-205370">
              <a:defRPr sz="1500"/>
            </a:lvl2pPr>
            <a:lvl3pPr marL="616109" indent="-183544">
              <a:defRPr sz="1350"/>
            </a:lvl3pPr>
            <a:lvl4pPr marL="787746" indent="-177590">
              <a:defRPr sz="1275"/>
            </a:lvl4pPr>
            <a:lvl5pPr marL="959384" indent="-165685">
              <a:defRPr sz="1275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0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8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333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299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8"/>
            <a:ext cx="11176000" cy="1601977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58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8"/>
            <a:ext cx="11176000" cy="1601977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" y="6238882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4862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319446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5522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8262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153203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19343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332399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F160A9F-A9B8-4500-8973-60BDF84DA6A9}" type="slidenum">
              <a:rPr lang="fr-FR" altLang="es-ES" sz="1400" smtClean="0">
                <a:solidFill>
                  <a:srgbClr val="FFFFFF"/>
                </a:solidFill>
                <a:latin typeface="Times New Roman" panose="02020603050405020304" pitchFamily="18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fr-FR" altLang="es-ES" sz="1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58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859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e l'image en ligne 2"/>
          <p:cNvSpPr>
            <a:spLocks noGrp="1"/>
          </p:cNvSpPr>
          <p:nvPr>
            <p:ph type="clipArt" sz="half" idx="1"/>
          </p:nvPr>
        </p:nvSpPr>
        <p:spPr>
          <a:xfrm>
            <a:off x="609600" y="1600203"/>
            <a:ext cx="5384800" cy="332399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97600" y="1600203"/>
            <a:ext cx="5384800" cy="160197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es-E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es-E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28B128D-8D91-4F9C-BD4B-60E981472599}" type="slidenum">
              <a:rPr lang="fr-FR" altLang="es-ES" sz="14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fr-FR" altLang="es-E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64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160197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197600" y="1981200"/>
            <a:ext cx="5080000" cy="332399"/>
          </a:xfrm>
        </p:spPr>
        <p:txBody>
          <a:bodyPr/>
          <a:lstStyle/>
          <a:p>
            <a:endParaRPr lang="es-E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ED2BAE14-EEA5-4CB2-A4C0-BC8C8FD1C901}" type="slidenum">
              <a:rPr lang="fr-FR" altLang="es-ES"/>
              <a:pPr/>
              <a:t>‹Nº›</a:t>
            </a:fld>
            <a:endParaRPr lang="fr-FR" altLang="es-ES"/>
          </a:p>
        </p:txBody>
      </p:sp>
    </p:spTree>
    <p:extLst>
      <p:ext uri="{BB962C8B-B14F-4D97-AF65-F5344CB8AC3E}">
        <p14:creationId xmlns:p14="http://schemas.microsoft.com/office/powerpoint/2010/main" val="357662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1725001"/>
            <a:ext cx="3932237" cy="33239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33239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16619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A5DA-B434-496D-A93A-4786ABC04BC5}" type="datetimeFigureOut">
              <a:rPr lang="es-ES" smtClean="0"/>
              <a:t>07/05/2020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6005-D408-401E-BD6A-7CDB48DCF5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14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332399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E4EE16F-AC0B-40F9-98D6-1971AFE1B50E}" type="slidenum">
              <a:rPr lang="fr-FR" sz="1400" smtClean="0">
                <a:solidFill>
                  <a:srgbClr val="FFFFFF"/>
                </a:solidFill>
                <a:latin typeface="Times New Roman" pitchFamily="18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fr-FR" sz="1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77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93808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914400" y="1981200"/>
            <a:ext cx="10363200" cy="332399"/>
          </a:xfrm>
        </p:spPr>
        <p:txBody>
          <a:bodyPr/>
          <a:lstStyle/>
          <a:p>
            <a:endParaRPr lang="es-E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7AFB883-4367-4249-963E-06144CCD4D83}" type="slidenum">
              <a:rPr lang="fr-FR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65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47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45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03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27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30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92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729939-17E2-4298-918F-D6973DD4F406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7027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30193"/>
            <a:ext cx="11176000" cy="4985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82"/>
            <a:ext cx="11176000" cy="160197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9274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  <p:sldLayoutId id="2147483698" r:id="rId19"/>
    <p:sldLayoutId id="2147483699" r:id="rId20"/>
    <p:sldLayoutId id="2147483700" r:id="rId2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xStyles>
    <p:titleStyle>
      <a:lvl1pPr algn="l" defTabSz="685755" rtl="0" eaLnBrk="1" latinLnBrk="0" hangingPunct="1">
        <a:lnSpc>
          <a:spcPct val="90000"/>
        </a:lnSpc>
        <a:spcBef>
          <a:spcPct val="0"/>
        </a:spcBef>
        <a:buNone/>
        <a:defRPr lang="en-US" sz="3600" b="0" kern="1200" cap="none" spc="-113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297649" indent="-297649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97649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44143" indent="-258359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3692" indent="-259550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56099" indent="-252407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27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05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83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61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8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5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33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11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89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67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44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22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fsfoundation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egulations.gov/docket?D=FDA-2017-P-578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889598-0BD8-4412-9E0B-4FE530093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176" y="0"/>
            <a:ext cx="8658075" cy="3912209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C000"/>
                </a:solidFill>
              </a:rPr>
              <a:t>SIDE EFFECTS</a:t>
            </a:r>
            <a:br>
              <a:rPr lang="en-US" sz="5400" b="1" dirty="0">
                <a:solidFill>
                  <a:srgbClr val="FFC000"/>
                </a:solidFill>
              </a:rPr>
            </a:br>
            <a:r>
              <a:rPr lang="en-US" sz="5400" b="1" dirty="0">
                <a:solidFill>
                  <a:srgbClr val="FFC000"/>
                </a:solidFill>
              </a:rPr>
              <a:t> OF 5-AlPHa-reductASE inhibitors</a:t>
            </a:r>
            <a:br>
              <a:rPr lang="es-ES" b="1" dirty="0">
                <a:solidFill>
                  <a:srgbClr val="FFC000"/>
                </a:solidFill>
              </a:rPr>
            </a:br>
            <a:endParaRPr lang="fr-FR" b="1" dirty="0">
              <a:solidFill>
                <a:srgbClr val="FFC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00EC58-5224-4A34-831D-55C9BD056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7075" y="3818412"/>
            <a:ext cx="6400800" cy="1115759"/>
          </a:xfrm>
        </p:spPr>
        <p:txBody>
          <a:bodyPr>
            <a:normAutofit/>
          </a:bodyPr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GEORGES DEBLED</a:t>
            </a:r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00836E3-0BCD-48F5-B42E-838863718A64}"/>
              </a:ext>
            </a:extLst>
          </p:cNvPr>
          <p:cNvSpPr txBox="1"/>
          <p:nvPr/>
        </p:nvSpPr>
        <p:spPr>
          <a:xfrm>
            <a:off x="684212" y="4959626"/>
            <a:ext cx="66210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SEMAL: MIAMI Congress 6-9 February 2020
</a:t>
            </a:r>
          </a:p>
        </p:txBody>
      </p:sp>
    </p:spTree>
    <p:extLst>
      <p:ext uri="{BB962C8B-B14F-4D97-AF65-F5344CB8AC3E}">
        <p14:creationId xmlns:p14="http://schemas.microsoft.com/office/powerpoint/2010/main" val="3173791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14250FD-69D2-4412-8209-1EA64848F504}"/>
              </a:ext>
            </a:extLst>
          </p:cNvPr>
          <p:cNvSpPr/>
          <p:nvPr/>
        </p:nvSpPr>
        <p:spPr>
          <a:xfrm>
            <a:off x="136359" y="104093"/>
            <a:ext cx="119192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err="1"/>
              <a:t>Síndrome</a:t>
            </a:r>
            <a:r>
              <a:rPr lang="fr-FR" sz="3600" b="1" dirty="0"/>
              <a:t> Post-Finasterida (SPF) – </a:t>
            </a:r>
            <a:r>
              <a:rPr lang="fr-FR" sz="3600" b="1" dirty="0" err="1"/>
              <a:t>Síntomas</a:t>
            </a:r>
            <a:r>
              <a:rPr lang="fr-FR" sz="3600" b="1" dirty="0"/>
              <a:t> Mentales y </a:t>
            </a:r>
            <a:r>
              <a:rPr lang="fr-FR" sz="3600" b="1" dirty="0" err="1"/>
              <a:t>Neurológicos</a:t>
            </a:r>
            <a:r>
              <a:rPr lang="fr-FR" sz="3600" b="1" dirty="0"/>
              <a:t> - 1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14C5E9-CBAA-4FC9-9E84-94B63C6B0EB5}"/>
              </a:ext>
            </a:extLst>
          </p:cNvPr>
          <p:cNvSpPr txBox="1"/>
          <p:nvPr/>
        </p:nvSpPr>
        <p:spPr>
          <a:xfrm>
            <a:off x="266700" y="1183561"/>
            <a:ext cx="11658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FFC000"/>
                </a:solidFill>
              </a:rPr>
              <a:t>Memoria</a:t>
            </a:r>
          </a:p>
          <a:p>
            <a:r>
              <a:rPr lang="es-ES" sz="3200" dirty="0"/>
              <a:t>	Disfunción severa de la memoria/recuerdos</a:t>
            </a:r>
          </a:p>
          <a:p>
            <a:r>
              <a:rPr lang="es-ES" sz="3200" b="1" dirty="0">
                <a:solidFill>
                  <a:srgbClr val="FFC000"/>
                </a:solidFill>
              </a:rPr>
              <a:t>Cognición</a:t>
            </a:r>
          </a:p>
          <a:p>
            <a:r>
              <a:rPr lang="es-ES" sz="3200" dirty="0"/>
              <a:t>	Procesos de razonamiento más lentos</a:t>
            </a:r>
          </a:p>
          <a:p>
            <a:r>
              <a:rPr lang="es-ES" sz="3200" dirty="0"/>
              <a:t>	Resolución de problemas alterada, comprensión 	</a:t>
            </a:r>
            <a:r>
              <a:rPr lang="es-ES" sz="3200" dirty="0" err="1"/>
              <a:t>disminuída</a:t>
            </a:r>
            <a:endParaRPr lang="es-ES" sz="3200" dirty="0"/>
          </a:p>
          <a:p>
            <a:r>
              <a:rPr lang="es-ES" sz="3200" b="1" dirty="0">
                <a:solidFill>
                  <a:srgbClr val="FFC000"/>
                </a:solidFill>
              </a:rPr>
              <a:t>Psicológicos</a:t>
            </a:r>
          </a:p>
          <a:p>
            <a:r>
              <a:rPr lang="es-ES" sz="3200" dirty="0"/>
              <a:t>	Depresión</a:t>
            </a:r>
          </a:p>
          <a:p>
            <a:r>
              <a:rPr lang="es-ES" sz="3200" dirty="0"/>
              <a:t>	Ansiedad</a:t>
            </a:r>
          </a:p>
          <a:p>
            <a:r>
              <a:rPr lang="es-ES" sz="3200" dirty="0"/>
              <a:t>	Ideación suicida</a:t>
            </a:r>
          </a:p>
        </p:txBody>
      </p:sp>
    </p:spTree>
    <p:extLst>
      <p:ext uri="{BB962C8B-B14F-4D97-AF65-F5344CB8AC3E}">
        <p14:creationId xmlns:p14="http://schemas.microsoft.com/office/powerpoint/2010/main" val="3899785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14250FD-69D2-4412-8209-1EA64848F504}"/>
              </a:ext>
            </a:extLst>
          </p:cNvPr>
          <p:cNvSpPr/>
          <p:nvPr/>
        </p:nvSpPr>
        <p:spPr>
          <a:xfrm>
            <a:off x="136359" y="104093"/>
            <a:ext cx="119192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err="1"/>
              <a:t>Síndrome</a:t>
            </a:r>
            <a:r>
              <a:rPr lang="fr-FR" sz="3600" b="1" dirty="0"/>
              <a:t> Post-Finasterida (SPF) – </a:t>
            </a:r>
            <a:r>
              <a:rPr lang="fr-FR" sz="3600" b="1" dirty="0" err="1"/>
              <a:t>Síntomas</a:t>
            </a:r>
            <a:r>
              <a:rPr lang="fr-FR" sz="3600" b="1" dirty="0"/>
              <a:t> Mentales y </a:t>
            </a:r>
            <a:r>
              <a:rPr lang="fr-FR" sz="3600" b="1" dirty="0" err="1"/>
              <a:t>Neurológicos</a:t>
            </a:r>
            <a:r>
              <a:rPr lang="fr-FR" sz="3600" b="1" dirty="0"/>
              <a:t> - 2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14C5E9-CBAA-4FC9-9E84-94B63C6B0EB5}"/>
              </a:ext>
            </a:extLst>
          </p:cNvPr>
          <p:cNvSpPr txBox="1"/>
          <p:nvPr/>
        </p:nvSpPr>
        <p:spPr>
          <a:xfrm>
            <a:off x="397043" y="1965613"/>
            <a:ext cx="11658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FFC000"/>
                </a:solidFill>
              </a:rPr>
              <a:t>Emocionales</a:t>
            </a:r>
          </a:p>
          <a:p>
            <a:r>
              <a:rPr lang="es-ES" sz="3200" dirty="0"/>
              <a:t>	Aplanamiento afectivo y anhedonia</a:t>
            </a:r>
          </a:p>
          <a:p>
            <a:endParaRPr lang="es-ES" sz="3200" dirty="0"/>
          </a:p>
          <a:p>
            <a:r>
              <a:rPr lang="es-ES" sz="3200" b="1" dirty="0">
                <a:solidFill>
                  <a:srgbClr val="FFC000"/>
                </a:solidFill>
              </a:rPr>
              <a:t>El Sueño</a:t>
            </a:r>
          </a:p>
          <a:p>
            <a:r>
              <a:rPr lang="es-ES" sz="3200" dirty="0"/>
              <a:t>	Insomnio</a:t>
            </a:r>
          </a:p>
          <a:p>
            <a:r>
              <a:rPr lang="es-ES" sz="3200" dirty="0"/>
              <a:t>	Apnea del sueño</a:t>
            </a:r>
          </a:p>
        </p:txBody>
      </p:sp>
    </p:spTree>
    <p:extLst>
      <p:ext uri="{BB962C8B-B14F-4D97-AF65-F5344CB8AC3E}">
        <p14:creationId xmlns:p14="http://schemas.microsoft.com/office/powerpoint/2010/main" val="3269961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9C8A6BA-E2A0-403F-BCF9-3233822B8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37" y="245327"/>
            <a:ext cx="11285034" cy="1728439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9EEB795-2030-49B5-ABAC-575DEBCD6E7D}"/>
              </a:ext>
            </a:extLst>
          </p:cNvPr>
          <p:cNvSpPr txBox="1"/>
          <p:nvPr/>
        </p:nvSpPr>
        <p:spPr>
          <a:xfrm>
            <a:off x="1048215" y="2659559"/>
            <a:ext cx="8296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fr-FR" sz="4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://www.pfsfoundation.org/</a:t>
            </a:r>
            <a:endParaRPr lang="fr-FR" sz="4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9A820CE-21F7-491E-BF73-99960DDF4454}"/>
              </a:ext>
            </a:extLst>
          </p:cNvPr>
          <p:cNvSpPr txBox="1"/>
          <p:nvPr/>
        </p:nvSpPr>
        <p:spPr>
          <a:xfrm>
            <a:off x="189572" y="4761571"/>
            <a:ext cx="10214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3600" b="1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FDA Citizen Petition</a:t>
            </a:r>
            <a:r>
              <a:rPr lang="en-US" sz="3600" dirty="0"/>
              <a:t> to remove finasteride from the market.</a:t>
            </a:r>
          </a:p>
        </p:txBody>
      </p:sp>
    </p:spTree>
    <p:extLst>
      <p:ext uri="{BB962C8B-B14F-4D97-AF65-F5344CB8AC3E}">
        <p14:creationId xmlns:p14="http://schemas.microsoft.com/office/powerpoint/2010/main" val="72151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889598-0BD8-4412-9E0B-4FE530093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27357"/>
            <a:ext cx="8658075" cy="5267326"/>
          </a:xfrm>
        </p:spPr>
        <p:txBody>
          <a:bodyPr>
            <a:normAutofit fontScale="90000"/>
          </a:bodyPr>
          <a:lstStyle/>
          <a:p>
            <a:pPr algn="ctr"/>
            <a:r>
              <a:rPr lang="es-ES" sz="5400" b="1" dirty="0">
                <a:solidFill>
                  <a:srgbClr val="FFC000"/>
                </a:solidFill>
              </a:rPr>
              <a:t>THE POST FINASTERIDE SYNDROME (PFS) </a:t>
            </a:r>
            <a:br>
              <a:rPr lang="es-ES" sz="5400" b="1" dirty="0">
                <a:solidFill>
                  <a:srgbClr val="FFC000"/>
                </a:solidFill>
              </a:rPr>
            </a:br>
            <a:br>
              <a:rPr lang="es-ES" sz="5400" b="1" dirty="0">
                <a:solidFill>
                  <a:srgbClr val="FFC000"/>
                </a:solidFill>
              </a:rPr>
            </a:br>
            <a:r>
              <a:rPr lang="es-ES" sz="5400" b="1" dirty="0">
                <a:solidFill>
                  <a:srgbClr val="FFC000"/>
                </a:solidFill>
              </a:rPr>
              <a:t>SYMPTOMS</a:t>
            </a:r>
            <a:br>
              <a:rPr lang="es-ES" sz="5400" b="1" dirty="0">
                <a:solidFill>
                  <a:srgbClr val="FFC000"/>
                </a:solidFill>
              </a:rPr>
            </a:br>
            <a:br>
              <a:rPr lang="es-ES" sz="5400" b="1" dirty="0">
                <a:solidFill>
                  <a:srgbClr val="FFC000"/>
                </a:solidFill>
              </a:rPr>
            </a:br>
            <a:br>
              <a:rPr lang="es-ES" sz="5400" b="1" dirty="0">
                <a:solidFill>
                  <a:srgbClr val="FFC000"/>
                </a:solidFill>
              </a:rPr>
            </a:br>
            <a:br>
              <a:rPr lang="es-ES" b="1" dirty="0">
                <a:solidFill>
                  <a:srgbClr val="FFC000"/>
                </a:solidFill>
              </a:rPr>
            </a:br>
            <a:endParaRPr lang="fr-FR" b="1" dirty="0">
              <a:solidFill>
                <a:srgbClr val="FFC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00EC58-5224-4A34-831D-55C9BD056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026" y="4838992"/>
            <a:ext cx="6400800" cy="1115759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According to the PFS
 (Post-Finasteride Foundation)
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2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A8AD9D10-9346-4075-B889-D904C60D73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079219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1400528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24412349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04666756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583301235"/>
                    </a:ext>
                  </a:extLst>
                </a:gridCol>
              </a:tblGrid>
              <a:tr h="1803480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3600" dirty="0">
                          <a:effectLst/>
                        </a:rPr>
                        <a:t> </a:t>
                      </a:r>
                      <a:r>
                        <a:rPr lang="en-US" sz="3600" dirty="0">
                          <a:effectLst/>
                        </a:rPr>
                        <a:t>5-Alpha-Reductase INHIBITORS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600" dirty="0">
                          <a:effectLst/>
                        </a:rPr>
                        <a:t>ARE THERE RISKS?</a:t>
                      </a:r>
                      <a:endParaRPr lang="fr-FR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563845"/>
                  </a:ext>
                </a:extLst>
              </a:tr>
              <a:tr h="1920717">
                <a:tc gridSpan="2">
                  <a:txBody>
                    <a:bodyPr/>
                    <a:lstStyle/>
                    <a:p>
                      <a:pPr algn="ctr"/>
                      <a:endParaRPr lang="fr-FR" sz="36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3600" b="1" dirty="0">
                          <a:solidFill>
                            <a:srgbClr val="FF0000"/>
                          </a:solidFill>
                        </a:rPr>
                        <a:t>Finasterida </a:t>
                      </a:r>
                    </a:p>
                    <a:p>
                      <a:pPr algn="ctr"/>
                      <a:endParaRPr lang="fr-FR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sz="36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3600" b="1" dirty="0">
                          <a:solidFill>
                            <a:srgbClr val="FF0000"/>
                          </a:solidFill>
                        </a:rPr>
                        <a:t>Dutasterida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048266"/>
                  </a:ext>
                </a:extLst>
              </a:tr>
              <a:tr h="3133802">
                <a:tc>
                  <a:txBody>
                    <a:bodyPr/>
                    <a:lstStyle/>
                    <a:p>
                      <a:pPr algn="ctr"/>
                      <a:endParaRPr lang="fr-FR" sz="3600" b="1" dirty="0"/>
                    </a:p>
                    <a:p>
                      <a:pPr algn="ctr"/>
                      <a:endParaRPr lang="fr-FR" sz="3600" b="1" dirty="0"/>
                    </a:p>
                    <a:p>
                      <a:pPr algn="ctr"/>
                      <a:r>
                        <a:rPr lang="fr-FR" sz="3600" b="1" dirty="0"/>
                        <a:t>Brands
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600" b="1" dirty="0"/>
                    </a:p>
                    <a:p>
                      <a:r>
                        <a:rPr lang="fr-FR" sz="3600" b="1" dirty="0" err="1"/>
                        <a:t>Proscar</a:t>
                      </a:r>
                      <a:r>
                        <a:rPr lang="fr-FR" sz="3600" b="1" dirty="0"/>
                        <a:t>® </a:t>
                      </a:r>
                    </a:p>
                    <a:p>
                      <a:endParaRPr lang="fr-FR" sz="3600" b="1" dirty="0"/>
                    </a:p>
                    <a:p>
                      <a:r>
                        <a:rPr lang="fr-FR" sz="3600" b="1" dirty="0" err="1"/>
                        <a:t>Propecia</a:t>
                      </a:r>
                      <a:r>
                        <a:rPr lang="fr-FR" sz="3600" b="1" dirty="0"/>
                        <a:t>®</a:t>
                      </a:r>
                    </a:p>
                    <a:p>
                      <a:endParaRPr lang="fr-FR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b="1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b="1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1" dirty="0"/>
                        <a:t>Brands
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3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Avocart</a:t>
                      </a:r>
                      <a:r>
                        <a:rPr lang="fr-FR" sz="3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® </a:t>
                      </a:r>
                      <a:br>
                        <a:rPr lang="fr-FR" sz="3600" b="1" dirty="0"/>
                      </a:br>
                      <a:endParaRPr lang="fr-FR" sz="3600" b="1" dirty="0"/>
                    </a:p>
                    <a:p>
                      <a:r>
                        <a:rPr lang="fr-FR" sz="3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Jalyn</a:t>
                      </a:r>
                      <a:r>
                        <a:rPr lang="fr-FR" sz="3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®</a:t>
                      </a:r>
                      <a:endParaRPr lang="fr-FR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210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068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BAF3E7-7C88-4FAE-8563-4EF8A8414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5688"/>
            <a:ext cx="12192000" cy="1126273"/>
          </a:xfrm>
        </p:spPr>
        <p:txBody>
          <a:bodyPr>
            <a:normAutofit fontScale="90000"/>
          </a:bodyPr>
          <a:lstStyle/>
          <a:p>
            <a:pPr algn="ctr"/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r>
              <a:rPr lang="en-US" sz="4000" b="1" dirty="0">
                <a:solidFill>
                  <a:srgbClr val="FFC000"/>
                </a:solidFill>
              </a:rPr>
              <a:t>ADVERSE EFFECTS OF 5-ALPHA-REDUCTASE INHIBITORS</a:t>
            </a:r>
            <a:br>
              <a:rPr lang="en-US" sz="4000" b="1" dirty="0">
                <a:solidFill>
                  <a:srgbClr val="FFC000"/>
                </a:solidFill>
              </a:rPr>
            </a:br>
            <a:r>
              <a:rPr lang="en-US" sz="4000" b="1" dirty="0">
                <a:solidFill>
                  <a:srgbClr val="FFC000"/>
                </a:solidFill>
              </a:rPr>
              <a:t> </a:t>
            </a:r>
            <a:endParaRPr lang="fr-FR" sz="4000" b="1" dirty="0">
              <a:solidFill>
                <a:srgbClr val="FFC000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E9BE28-B0C6-4797-9ECD-9E02054E7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65" y="1237785"/>
            <a:ext cx="9973276" cy="5441731"/>
          </a:xfrm>
        </p:spPr>
        <p:txBody>
          <a:bodyPr>
            <a:no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Adverse </a:t>
            </a:r>
            <a:r>
              <a:rPr lang="fr-FR" sz="3200" dirty="0" err="1">
                <a:solidFill>
                  <a:schemeClr val="tx1"/>
                </a:solidFill>
              </a:rPr>
              <a:t>reaction</a:t>
            </a:r>
            <a:r>
              <a:rPr lang="fr-FR" sz="3200" dirty="0">
                <a:solidFill>
                  <a:schemeClr val="tx1"/>
                </a:solidFill>
              </a:rPr>
              <a:t> reports
</a:t>
            </a:r>
            <a:r>
              <a:rPr lang="fr-FR" sz="3200" b="1" dirty="0">
                <a:solidFill>
                  <a:schemeClr val="tx1"/>
                </a:solidFill>
              </a:rPr>
              <a:t>16,093</a:t>
            </a:r>
          </a:p>
          <a:p>
            <a:pPr algn="ctr"/>
            <a:r>
              <a:rPr lang="fr-FR" sz="3200" dirty="0" err="1">
                <a:solidFill>
                  <a:schemeClr val="tx1"/>
                </a:solidFill>
              </a:rPr>
              <a:t>Internationally</a:t>
            </a:r>
            <a:r>
              <a:rPr lang="fr-FR" sz="3200" dirty="0">
                <a:solidFill>
                  <a:schemeClr val="tx1"/>
                </a:solidFill>
              </a:rPr>
              <a:t> </a:t>
            </a:r>
            <a:r>
              <a:rPr lang="fr-FR" sz="3200" dirty="0" err="1">
                <a:solidFill>
                  <a:schemeClr val="tx1"/>
                </a:solidFill>
              </a:rPr>
              <a:t>recognized</a:t>
            </a:r>
            <a:r>
              <a:rPr lang="fr-FR" sz="3200" dirty="0">
                <a:solidFill>
                  <a:schemeClr val="tx1"/>
                </a:solidFill>
              </a:rPr>
              <a:t> suicides
</a:t>
            </a:r>
            <a:r>
              <a:rPr lang="fr-FR" sz="3200" b="1" dirty="0">
                <a:solidFill>
                  <a:schemeClr val="tx1"/>
                </a:solidFill>
              </a:rPr>
              <a:t>60</a:t>
            </a:r>
            <a:endParaRPr lang="es-ES" sz="3200" b="1" dirty="0">
              <a:solidFill>
                <a:schemeClr val="tx1"/>
              </a:solidFill>
            </a:endParaRP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Alerting Nations from the PFS
</a:t>
            </a:r>
            <a:r>
              <a:rPr lang="es-ES" sz="3200" b="1" dirty="0">
                <a:solidFill>
                  <a:schemeClr val="tx1"/>
                </a:solidFill>
              </a:rPr>
              <a:t>20</a:t>
            </a:r>
            <a:endParaRPr lang="fr-FR" sz="3600" b="1" u="sng" dirty="0">
              <a:solidFill>
                <a:schemeClr val="tx1"/>
              </a:solidFill>
            </a:endParaRPr>
          </a:p>
          <a:p>
            <a:pPr algn="ctr"/>
            <a:r>
              <a:rPr lang="es-ES" sz="3600" dirty="0" err="1">
                <a:solidFill>
                  <a:schemeClr val="tx1"/>
                </a:solidFill>
              </a:rPr>
              <a:t>Published</a:t>
            </a:r>
            <a:r>
              <a:rPr lang="es-ES" sz="3600" dirty="0">
                <a:solidFill>
                  <a:schemeClr val="tx1"/>
                </a:solidFill>
              </a:rPr>
              <a:t> </a:t>
            </a:r>
            <a:r>
              <a:rPr lang="es-ES" sz="3600" dirty="0" err="1">
                <a:solidFill>
                  <a:schemeClr val="tx1"/>
                </a:solidFill>
              </a:rPr>
              <a:t>research</a:t>
            </a:r>
            <a:r>
              <a:rPr lang="es-ES" sz="3600" dirty="0">
                <a:solidFill>
                  <a:schemeClr val="tx1"/>
                </a:solidFill>
              </a:rPr>
              <a:t> </a:t>
            </a:r>
            <a:r>
              <a:rPr lang="es-ES" sz="3600" dirty="0" err="1">
                <a:solidFill>
                  <a:schemeClr val="tx1"/>
                </a:solidFill>
              </a:rPr>
              <a:t>studies</a:t>
            </a:r>
            <a:r>
              <a:rPr lang="es-ES" sz="3600" dirty="0">
                <a:solidFill>
                  <a:schemeClr val="tx1"/>
                </a:solidFill>
              </a:rPr>
              <a:t>
</a:t>
            </a:r>
            <a:r>
              <a:rPr lang="es-ES" sz="3600" b="1" dirty="0">
                <a:solidFill>
                  <a:schemeClr val="tx1"/>
                </a:solidFill>
              </a:rPr>
              <a:t>37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422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14250FD-69D2-4412-8209-1EA64848F504}"/>
              </a:ext>
            </a:extLst>
          </p:cNvPr>
          <p:cNvSpPr/>
          <p:nvPr/>
        </p:nvSpPr>
        <p:spPr>
          <a:xfrm>
            <a:off x="988019" y="236440"/>
            <a:ext cx="102159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/>
              <a:t>           Post-</a:t>
            </a:r>
            <a:r>
              <a:rPr lang="fr-FR" sz="3600" b="1" dirty="0" err="1"/>
              <a:t>Finasteride</a:t>
            </a:r>
            <a:r>
              <a:rPr lang="fr-FR" sz="3600" b="1" dirty="0"/>
              <a:t> Syndrome (PFS)
 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14C5E9-CBAA-4FC9-9E84-94B63C6B0EB5}"/>
              </a:ext>
            </a:extLst>
          </p:cNvPr>
          <p:cNvSpPr txBox="1"/>
          <p:nvPr/>
        </p:nvSpPr>
        <p:spPr>
          <a:xfrm>
            <a:off x="639679" y="882771"/>
            <a:ext cx="109126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							</a:t>
            </a:r>
            <a:r>
              <a:rPr lang="es-ES" sz="3600" b="1" dirty="0"/>
              <a:t>Sexual </a:t>
            </a:r>
            <a:r>
              <a:rPr lang="es-ES" sz="3600" b="1" dirty="0" err="1"/>
              <a:t>Symptoms</a:t>
            </a:r>
            <a:r>
              <a:rPr lang="es-ES" sz="3600" b="1" dirty="0"/>
              <a:t> - 1
</a:t>
            </a:r>
            <a:r>
              <a:rPr lang="en-US" sz="3600" b="1" dirty="0">
                <a:solidFill>
                  <a:srgbClr val="FFC000"/>
                </a:solidFill>
              </a:rPr>
              <a:t>Libido
	</a:t>
            </a:r>
            <a:r>
              <a:rPr lang="en-US" sz="3600" dirty="0"/>
              <a:t>Decreased or total loss of sexual desire</a:t>
            </a:r>
            <a:r>
              <a:rPr lang="en-US" sz="3600" b="1" dirty="0">
                <a:solidFill>
                  <a:srgbClr val="FFC000"/>
                </a:solidFill>
              </a:rPr>
              <a:t>
Erection
	</a:t>
            </a:r>
            <a:r>
              <a:rPr lang="en-US" sz="3600" dirty="0"/>
              <a:t>Erectile dysfunction, impotence
	Loss of morning and spontaneous erections</a:t>
            </a:r>
            <a:r>
              <a:rPr lang="en-US" sz="3600" b="1" dirty="0">
                <a:solidFill>
                  <a:srgbClr val="FFC000"/>
                </a:solidFill>
              </a:rPr>
              <a:t>
Orgasm Disorders
	</a:t>
            </a:r>
            <a:r>
              <a:rPr lang="en-US" sz="3600" dirty="0"/>
              <a:t>Sexual anhedonia, </a:t>
            </a:r>
          </a:p>
          <a:p>
            <a:r>
              <a:rPr lang="en-US" sz="3600" dirty="0"/>
              <a:t>   Pleasurable orgasm loss
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184391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14250FD-69D2-4412-8209-1EA64848F504}"/>
              </a:ext>
            </a:extLst>
          </p:cNvPr>
          <p:cNvSpPr/>
          <p:nvPr/>
        </p:nvSpPr>
        <p:spPr>
          <a:xfrm>
            <a:off x="988019" y="236440"/>
            <a:ext cx="102159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/>
              <a:t>Post-</a:t>
            </a:r>
            <a:r>
              <a:rPr lang="fr-FR" sz="3600" b="1" dirty="0" err="1"/>
              <a:t>Finasteride</a:t>
            </a:r>
            <a:r>
              <a:rPr lang="fr-FR" sz="3600" b="1" dirty="0"/>
              <a:t> Syndrome (PFS)
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14C5E9-CBAA-4FC9-9E84-94B63C6B0EB5}"/>
              </a:ext>
            </a:extLst>
          </p:cNvPr>
          <p:cNvSpPr txBox="1"/>
          <p:nvPr/>
        </p:nvSpPr>
        <p:spPr>
          <a:xfrm>
            <a:off x="397042" y="882771"/>
            <a:ext cx="1122546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								</a:t>
            </a:r>
            <a:r>
              <a:rPr lang="es-ES" sz="3600" b="1" dirty="0"/>
              <a:t>Sexual </a:t>
            </a:r>
            <a:r>
              <a:rPr lang="es-ES" sz="3600" b="1" dirty="0" err="1"/>
              <a:t>Symptoms</a:t>
            </a:r>
            <a:r>
              <a:rPr lang="es-ES" sz="3600" b="1" dirty="0"/>
              <a:t> – 2</a:t>
            </a:r>
            <a:r>
              <a:rPr lang="es-ES" sz="3600" dirty="0"/>
              <a:t>
</a:t>
            </a:r>
            <a:r>
              <a:rPr lang="en-US" sz="3600" b="1" dirty="0">
                <a:solidFill>
                  <a:srgbClr val="FFC000"/>
                </a:solidFill>
              </a:rPr>
              <a:t>Ejaculation disorders
	</a:t>
            </a:r>
            <a:r>
              <a:rPr lang="en-US" sz="3600" dirty="0"/>
              <a:t>Reduction in semen volume and strength</a:t>
            </a:r>
            <a:r>
              <a:rPr lang="en-US" sz="3600" b="1" dirty="0">
                <a:solidFill>
                  <a:srgbClr val="FFC000"/>
                </a:solidFill>
              </a:rPr>
              <a:t>
Penis
	</a:t>
            </a:r>
            <a:r>
              <a:rPr lang="en-US" sz="3600" dirty="0"/>
              <a:t>Penis shrinkage and insensitivity
	</a:t>
            </a:r>
            <a:r>
              <a:rPr lang="en-US" sz="3600" dirty="0" err="1"/>
              <a:t>Peyronie’s</a:t>
            </a:r>
            <a:r>
              <a:rPr lang="en-US" sz="3600" dirty="0"/>
              <a:t> disease </a:t>
            </a:r>
            <a:r>
              <a:rPr lang="en-US" sz="3600" b="1" dirty="0">
                <a:solidFill>
                  <a:srgbClr val="FFC000"/>
                </a:solidFill>
              </a:rPr>
              <a:t>
</a:t>
            </a:r>
            <a:endParaRPr lang="es-ES" sz="3600" dirty="0"/>
          </a:p>
          <a:p>
            <a:r>
              <a:rPr lang="en-US" sz="3600" b="1" dirty="0">
                <a:solidFill>
                  <a:srgbClr val="FFC000"/>
                </a:solidFill>
              </a:rPr>
              <a:t>Testicles
	</a:t>
            </a:r>
            <a:r>
              <a:rPr lang="en-US" sz="3600" dirty="0"/>
              <a:t>Scrotal shrinkage and numbness</a:t>
            </a:r>
            <a:r>
              <a:rPr lang="en-US" sz="3600" b="1" dirty="0">
                <a:solidFill>
                  <a:srgbClr val="FFC000"/>
                </a:solidFill>
              </a:rPr>
              <a:t>
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3089751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14250FD-69D2-4412-8209-1EA64848F504}"/>
              </a:ext>
            </a:extLst>
          </p:cNvPr>
          <p:cNvSpPr/>
          <p:nvPr/>
        </p:nvSpPr>
        <p:spPr>
          <a:xfrm>
            <a:off x="136358" y="104093"/>
            <a:ext cx="119192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/>
              <a:t>Post-</a:t>
            </a:r>
            <a:r>
              <a:rPr lang="fr-FR" sz="3200" b="1" dirty="0" err="1"/>
              <a:t>Finasteride</a:t>
            </a:r>
            <a:r>
              <a:rPr lang="fr-FR" sz="3200" b="1" dirty="0"/>
              <a:t> Syndrome (PFS) - PHYSICAL </a:t>
            </a:r>
            <a:r>
              <a:rPr lang="fr-FR" sz="3200" b="1" dirty="0" err="1"/>
              <a:t>Symptoms</a:t>
            </a:r>
            <a:r>
              <a:rPr lang="fr-FR" sz="3200" b="1" dirty="0"/>
              <a:t> 1</a:t>
            </a:r>
            <a:r>
              <a:rPr lang="fr-FR" sz="3600" b="1" dirty="0"/>
              <a:t>
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14C5E9-CBAA-4FC9-9E84-94B63C6B0EB5}"/>
              </a:ext>
            </a:extLst>
          </p:cNvPr>
          <p:cNvSpPr txBox="1"/>
          <p:nvPr/>
        </p:nvSpPr>
        <p:spPr>
          <a:xfrm>
            <a:off x="397042" y="882771"/>
            <a:ext cx="116586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C000"/>
                </a:solidFill>
              </a:rPr>
              <a:t>Gynecomastia
	</a:t>
            </a:r>
            <a:r>
              <a:rPr lang="en-US" sz="3200" dirty="0"/>
              <a:t>Breast development and augmentation as a woman</a:t>
            </a:r>
            <a:r>
              <a:rPr lang="en-US" sz="3600" b="1" dirty="0">
                <a:solidFill>
                  <a:srgbClr val="FFC000"/>
                </a:solidFill>
              </a:rPr>
              <a:t>
</a:t>
            </a:r>
            <a:r>
              <a:rPr lang="es-ES" sz="3600" b="1" dirty="0" err="1">
                <a:solidFill>
                  <a:srgbClr val="FFC000"/>
                </a:solidFill>
              </a:rPr>
              <a:t>Fatigua</a:t>
            </a:r>
            <a:r>
              <a:rPr lang="es-ES" sz="3600" b="1" dirty="0">
                <a:solidFill>
                  <a:srgbClr val="FFC000"/>
                </a:solidFill>
              </a:rPr>
              <a:t>
	</a:t>
            </a:r>
            <a:r>
              <a:rPr lang="es-ES" sz="3200" dirty="0" err="1"/>
              <a:t>Chronic</a:t>
            </a:r>
            <a:r>
              <a:rPr lang="es-ES" sz="3200" dirty="0"/>
              <a:t> </a:t>
            </a:r>
            <a:r>
              <a:rPr lang="es-ES" sz="3200" dirty="0" err="1"/>
              <a:t>Fatigua</a:t>
            </a:r>
            <a:r>
              <a:rPr lang="es-ES" sz="3200" dirty="0"/>
              <a:t>, </a:t>
            </a:r>
            <a:r>
              <a:rPr lang="es-ES" sz="3200" dirty="0" err="1"/>
              <a:t>Unwilling</a:t>
            </a:r>
            <a:r>
              <a:rPr lang="es-ES" sz="3600" b="1" dirty="0">
                <a:solidFill>
                  <a:srgbClr val="FFC000"/>
                </a:solidFill>
              </a:rPr>
              <a:t>
</a:t>
            </a:r>
            <a:r>
              <a:rPr lang="es-ES" sz="3600" b="1" dirty="0" err="1">
                <a:solidFill>
                  <a:srgbClr val="FFC000"/>
                </a:solidFill>
              </a:rPr>
              <a:t>Muscles</a:t>
            </a:r>
            <a:r>
              <a:rPr lang="es-ES" sz="3600" b="1" dirty="0">
                <a:solidFill>
                  <a:srgbClr val="FFC000"/>
                </a:solidFill>
              </a:rPr>
              <a:t>
	</a:t>
            </a:r>
            <a:r>
              <a:rPr lang="es-ES" sz="3200" dirty="0" err="1"/>
              <a:t>Myalgia</a:t>
            </a:r>
            <a:r>
              <a:rPr lang="es-ES" sz="3200" dirty="0"/>
              <a:t>, </a:t>
            </a:r>
            <a:r>
              <a:rPr lang="es-ES" sz="3200" dirty="0" err="1"/>
              <a:t>including</a:t>
            </a:r>
            <a:r>
              <a:rPr lang="es-ES" sz="3200" dirty="0"/>
              <a:t> </a:t>
            </a:r>
            <a:r>
              <a:rPr lang="es-ES" sz="3200" dirty="0" err="1"/>
              <a:t>muscle</a:t>
            </a:r>
            <a:r>
              <a:rPr lang="es-ES" sz="3200" dirty="0"/>
              <a:t> </a:t>
            </a:r>
            <a:r>
              <a:rPr lang="es-ES" sz="3200" dirty="0" err="1"/>
              <a:t>pain</a:t>
            </a:r>
            <a:r>
              <a:rPr lang="es-ES" sz="3200" dirty="0"/>
              <a:t>
	</a:t>
            </a:r>
            <a:r>
              <a:rPr lang="es-ES" sz="3200" dirty="0" err="1"/>
              <a:t>Myopathy</a:t>
            </a:r>
            <a:r>
              <a:rPr lang="es-ES" sz="3200" dirty="0"/>
              <a:t>, </a:t>
            </a:r>
            <a:r>
              <a:rPr lang="es-ES" sz="3200" dirty="0" err="1"/>
              <a:t>encompassing</a:t>
            </a:r>
            <a:r>
              <a:rPr lang="es-ES" sz="3200" dirty="0"/>
              <a:t> </a:t>
            </a:r>
            <a:r>
              <a:rPr lang="es-ES" sz="3200" dirty="0" err="1"/>
              <a:t>muscle</a:t>
            </a:r>
            <a:r>
              <a:rPr lang="es-ES" sz="3200" dirty="0"/>
              <a:t> </a:t>
            </a:r>
            <a:r>
              <a:rPr lang="es-ES" sz="3200" dirty="0" err="1"/>
              <a:t>weakness</a:t>
            </a:r>
            <a:r>
              <a:rPr lang="es-ES" sz="3200" dirty="0"/>
              <a:t>, </a:t>
            </a:r>
            <a:r>
              <a:rPr lang="es-ES" sz="3200" dirty="0" err="1"/>
              <a:t>cramps</a:t>
            </a:r>
            <a:r>
              <a:rPr lang="es-ES" sz="3200" dirty="0"/>
              <a:t>,      	</a:t>
            </a:r>
            <a:r>
              <a:rPr lang="es-ES" sz="3200" dirty="0" err="1"/>
              <a:t>stiffness</a:t>
            </a:r>
            <a:r>
              <a:rPr lang="es-ES" sz="3200" dirty="0"/>
              <a:t> and </a:t>
            </a:r>
            <a:r>
              <a:rPr lang="es-ES" sz="3200" dirty="0" err="1"/>
              <a:t>tetany</a:t>
            </a:r>
            <a:r>
              <a:rPr lang="es-ES" sz="3200" dirty="0"/>
              <a:t> (tics)
	</a:t>
            </a:r>
            <a:r>
              <a:rPr lang="es-ES" sz="3200" dirty="0" err="1"/>
              <a:t>Myasthenia</a:t>
            </a:r>
            <a:r>
              <a:rPr lang="es-ES" sz="3200" dirty="0"/>
              <a:t>, </a:t>
            </a:r>
            <a:r>
              <a:rPr lang="es-ES" sz="3200" dirty="0" err="1"/>
              <a:t>including</a:t>
            </a:r>
            <a:r>
              <a:rPr lang="es-ES" sz="3200" dirty="0"/>
              <a:t> </a:t>
            </a:r>
            <a:r>
              <a:rPr lang="es-ES" sz="3200" dirty="0" err="1"/>
              <a:t>muscle</a:t>
            </a:r>
            <a:r>
              <a:rPr lang="es-ES" sz="3200" dirty="0"/>
              <a:t> </a:t>
            </a:r>
            <a:r>
              <a:rPr lang="es-ES" sz="3200" dirty="0" err="1"/>
              <a:t>weakness</a:t>
            </a:r>
            <a:r>
              <a:rPr lang="es-ES" sz="3200" dirty="0"/>
              <a:t>
	</a:t>
            </a:r>
            <a:r>
              <a:rPr lang="es-ES" sz="3200" dirty="0" err="1"/>
              <a:t>Rabdomyolysis</a:t>
            </a:r>
            <a:r>
              <a:rPr lang="es-ES" sz="3200" dirty="0"/>
              <a:t>, </a:t>
            </a:r>
            <a:r>
              <a:rPr lang="es-ES" sz="3200" dirty="0" err="1"/>
              <a:t>including</a:t>
            </a:r>
            <a:r>
              <a:rPr lang="es-ES" sz="3200" dirty="0"/>
              <a:t> </a:t>
            </a:r>
            <a:r>
              <a:rPr lang="es-ES" sz="3200" dirty="0" err="1"/>
              <a:t>muscle</a:t>
            </a:r>
            <a:r>
              <a:rPr lang="es-ES" sz="3200" dirty="0"/>
              <a:t> </a:t>
            </a:r>
            <a:r>
              <a:rPr lang="es-ES" sz="3200" dirty="0" err="1"/>
              <a:t>atrophy</a:t>
            </a:r>
            <a:r>
              <a:rPr lang="es-ES" sz="3200" dirty="0"/>
              <a:t>
	</a:t>
            </a:r>
            <a:r>
              <a:rPr lang="es-ES" sz="3200" dirty="0" err="1"/>
              <a:t>Elevation</a:t>
            </a:r>
            <a:r>
              <a:rPr lang="es-ES" sz="3200" dirty="0"/>
              <a:t> of </a:t>
            </a:r>
            <a:r>
              <a:rPr lang="es-ES" sz="3200" dirty="0" err="1"/>
              <a:t>creatine</a:t>
            </a:r>
            <a:r>
              <a:rPr lang="es-ES" sz="3200" dirty="0"/>
              <a:t> </a:t>
            </a:r>
            <a:r>
              <a:rPr lang="es-ES" sz="3200" dirty="0" err="1"/>
              <a:t>kinase</a:t>
            </a:r>
            <a:r>
              <a:rPr lang="es-ES" sz="3600" b="1" dirty="0">
                <a:solidFill>
                  <a:srgbClr val="FFC000"/>
                </a:solidFill>
              </a:rPr>
              <a:t>
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58577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14250FD-69D2-4412-8209-1EA64848F504}"/>
              </a:ext>
            </a:extLst>
          </p:cNvPr>
          <p:cNvSpPr/>
          <p:nvPr/>
        </p:nvSpPr>
        <p:spPr>
          <a:xfrm>
            <a:off x="136359" y="104093"/>
            <a:ext cx="119192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err="1"/>
              <a:t>Síndrome</a:t>
            </a:r>
            <a:r>
              <a:rPr lang="fr-FR" sz="3600" b="1" dirty="0"/>
              <a:t> Post-Finasterida (SPF) – </a:t>
            </a:r>
            <a:r>
              <a:rPr lang="fr-FR" sz="3600" b="1" dirty="0" err="1"/>
              <a:t>Síntomas</a:t>
            </a:r>
            <a:r>
              <a:rPr lang="fr-FR" sz="3600" b="1" dirty="0"/>
              <a:t> FÍSICOS 2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14C5E9-CBAA-4FC9-9E84-94B63C6B0EB5}"/>
              </a:ext>
            </a:extLst>
          </p:cNvPr>
          <p:cNvSpPr txBox="1"/>
          <p:nvPr/>
        </p:nvSpPr>
        <p:spPr>
          <a:xfrm>
            <a:off x="397043" y="918866"/>
            <a:ext cx="1165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C000"/>
                </a:solidFill>
              </a:rPr>
              <a:t>Piel</a:t>
            </a:r>
          </a:p>
          <a:p>
            <a:r>
              <a:rPr lang="es-ES" sz="3600" dirty="0"/>
              <a:t>	Disminución de la grasa y producción de sebo</a:t>
            </a:r>
          </a:p>
          <a:p>
            <a:r>
              <a:rPr lang="es-ES" sz="3600" dirty="0"/>
              <a:t>	Piel crónicamente seca y delgada</a:t>
            </a:r>
          </a:p>
          <a:p>
            <a:r>
              <a:rPr lang="es-ES" sz="3600" dirty="0"/>
              <a:t>	Melasma (manchas parduzcas y zonas que 	típicamente afectan las </a:t>
            </a:r>
            <a:r>
              <a:rPr lang="es-ES" sz="3600" dirty="0" err="1"/>
              <a:t>areas</a:t>
            </a:r>
            <a:r>
              <a:rPr lang="es-ES" sz="3600" dirty="0"/>
              <a:t> de la cara 	expuestas al sol)</a:t>
            </a:r>
          </a:p>
          <a:p>
            <a:r>
              <a:rPr lang="es-ES" sz="3600" b="1" dirty="0">
                <a:solidFill>
                  <a:srgbClr val="FFC000"/>
                </a:solidFill>
              </a:rPr>
              <a:t>Tejido</a:t>
            </a:r>
          </a:p>
          <a:p>
            <a:r>
              <a:rPr lang="es-ES" sz="3600" dirty="0"/>
              <a:t>	Lipoatrofia </a:t>
            </a:r>
            <a:r>
              <a:rPr lang="es-ES" sz="3200" dirty="0"/>
              <a:t>(pérdida localizada de tejido adiposo)</a:t>
            </a:r>
          </a:p>
          <a:p>
            <a:r>
              <a:rPr lang="es-ES" sz="3600" b="1" dirty="0">
                <a:solidFill>
                  <a:srgbClr val="FFC000"/>
                </a:solidFill>
              </a:rPr>
              <a:t>Oído</a:t>
            </a:r>
          </a:p>
          <a:p>
            <a:r>
              <a:rPr lang="es-ES" sz="3600" dirty="0"/>
              <a:t>	</a:t>
            </a:r>
            <a:r>
              <a:rPr lang="es-ES" sz="3600" dirty="0" err="1"/>
              <a:t>Tinnitus</a:t>
            </a:r>
            <a:r>
              <a:rPr lang="es-ES" sz="3600" dirty="0"/>
              <a:t> (pitidos en los oídos)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60419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14250FD-69D2-4412-8209-1EA64848F504}"/>
              </a:ext>
            </a:extLst>
          </p:cNvPr>
          <p:cNvSpPr/>
          <p:nvPr/>
        </p:nvSpPr>
        <p:spPr>
          <a:xfrm>
            <a:off x="136359" y="104093"/>
            <a:ext cx="119192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err="1"/>
              <a:t>Síndrome</a:t>
            </a:r>
            <a:r>
              <a:rPr lang="fr-FR" sz="3600" b="1" dirty="0"/>
              <a:t> Post-Finasterida (SPF) – </a:t>
            </a:r>
            <a:r>
              <a:rPr lang="fr-FR" sz="3600" b="1" dirty="0" err="1"/>
              <a:t>Síntomas</a:t>
            </a:r>
            <a:r>
              <a:rPr lang="fr-FR" sz="3600" b="1" dirty="0"/>
              <a:t> FÍSICOS 3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14C5E9-CBAA-4FC9-9E84-94B63C6B0EB5}"/>
              </a:ext>
            </a:extLst>
          </p:cNvPr>
          <p:cNvSpPr txBox="1"/>
          <p:nvPr/>
        </p:nvSpPr>
        <p:spPr>
          <a:xfrm>
            <a:off x="397043" y="918866"/>
            <a:ext cx="11658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FFC000"/>
                </a:solidFill>
              </a:rPr>
              <a:t>Metabolismo</a:t>
            </a:r>
          </a:p>
          <a:p>
            <a:r>
              <a:rPr lang="es-ES" sz="2800" dirty="0"/>
              <a:t>	</a:t>
            </a:r>
            <a:r>
              <a:rPr lang="es-ES" sz="3200" dirty="0"/>
              <a:t>Deposición aumentada de grasa, obesidad y elevado 	índice 	de masa corporal</a:t>
            </a:r>
          </a:p>
          <a:p>
            <a:r>
              <a:rPr lang="es-ES" sz="3200" dirty="0"/>
              <a:t>	Disminución de la temperatura corporal</a:t>
            </a:r>
          </a:p>
          <a:p>
            <a:r>
              <a:rPr lang="es-ES" sz="3200" dirty="0"/>
              <a:t>	Reducción del colesterol HDL, aumento de la glucosa y 	los triglicéridos durante el ayuno</a:t>
            </a:r>
          </a:p>
          <a:p>
            <a:r>
              <a:rPr lang="es-ES" sz="3200" dirty="0"/>
              <a:t>	Factores reumatoides elevados</a:t>
            </a:r>
          </a:p>
          <a:p>
            <a:endParaRPr lang="es-ES" sz="2800" dirty="0"/>
          </a:p>
          <a:p>
            <a:r>
              <a:rPr lang="es-ES" sz="3200" b="1" dirty="0">
                <a:solidFill>
                  <a:srgbClr val="FFC000"/>
                </a:solidFill>
              </a:rPr>
              <a:t>Autolesión</a:t>
            </a:r>
          </a:p>
          <a:p>
            <a:r>
              <a:rPr lang="es-ES" sz="3200" dirty="0"/>
              <a:t>Intento de suicidio</a:t>
            </a:r>
          </a:p>
          <a:p>
            <a:r>
              <a:rPr lang="es-ES" sz="3200" dirty="0"/>
              <a:t>Suicidio completado</a:t>
            </a:r>
          </a:p>
        </p:txBody>
      </p:sp>
    </p:spTree>
    <p:extLst>
      <p:ext uri="{BB962C8B-B14F-4D97-AF65-F5344CB8AC3E}">
        <p14:creationId xmlns:p14="http://schemas.microsoft.com/office/powerpoint/2010/main" val="1968432610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Blue Segoe 4-3 template-template_April-17-2007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496</Words>
  <Application>Microsoft Office PowerPoint</Application>
  <PresentationFormat>Panorámica</PresentationFormat>
  <Paragraphs>77</Paragraphs>
  <Slides>12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</vt:lpstr>
      <vt:lpstr>Wingdings 3</vt:lpstr>
      <vt:lpstr>Sector</vt:lpstr>
      <vt:lpstr>Blue Segoe 4-3 template-template_April-17-2007</vt:lpstr>
      <vt:lpstr>SIDE EFFECTS  OF 5-AlPHa-reductASE inhibitors </vt:lpstr>
      <vt:lpstr>THE POST FINASTERIDE SYNDROME (PFS)   SYMPTOMS    </vt:lpstr>
      <vt:lpstr>Presentación de PowerPoint</vt:lpstr>
      <vt:lpstr>    ADVERSE EFFECTS OF 5-ALPHA-REDUCTASE INHIBITORS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EFECTOS ADVERSOS  DE Los inhibidores de la  5-AlFa-reductasA</dc:title>
  <dc:creator>georges debled</dc:creator>
  <cp:lastModifiedBy>georges debled</cp:lastModifiedBy>
  <cp:revision>22</cp:revision>
  <dcterms:created xsi:type="dcterms:W3CDTF">2020-01-20T20:41:20Z</dcterms:created>
  <dcterms:modified xsi:type="dcterms:W3CDTF">2020-05-07T15:04:27Z</dcterms:modified>
</cp:coreProperties>
</file>