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9" r:id="rId2"/>
  </p:sldMasterIdLst>
  <p:notesMasterIdLst>
    <p:notesMasterId r:id="rId9"/>
  </p:notesMasterIdLst>
  <p:sldIdLst>
    <p:sldId id="981" r:id="rId3"/>
    <p:sldId id="961" r:id="rId4"/>
    <p:sldId id="980" r:id="rId5"/>
    <p:sldId id="958" r:id="rId6"/>
    <p:sldId id="267" r:id="rId7"/>
    <p:sldId id="9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C12CEC38-034E-40D0-8F95-58A21143ACA7}">
          <p14:sldIdLst>
            <p14:sldId id="981"/>
            <p14:sldId id="961"/>
            <p14:sldId id="980"/>
            <p14:sldId id="958"/>
            <p14:sldId id="267"/>
            <p14:sldId id="9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orges debled" initials="gd" lastIdx="2" clrIdx="0">
    <p:extLst>
      <p:ext uri="{19B8F6BF-5375-455C-9EA6-DF929625EA0E}">
        <p15:presenceInfo xmlns:p15="http://schemas.microsoft.com/office/powerpoint/2012/main" userId="a46b030c7fd28ed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75" autoAdjust="0"/>
    <p:restoredTop sz="84383" autoAdjust="0"/>
  </p:normalViewPr>
  <p:slideViewPr>
    <p:cSldViewPr snapToGrid="0">
      <p:cViewPr varScale="1">
        <p:scale>
          <a:sx n="69" d="100"/>
          <a:sy n="69" d="100"/>
        </p:scale>
        <p:origin x="101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8860E-08CA-4C8D-B13D-939F837E747B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46C41-84E3-4D19-9A2C-0A44C85EF12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243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35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32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853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4870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72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1863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791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079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548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671" y="1905007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670" y="4344995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2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413105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753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7"/>
            <a:ext cx="11176000" cy="1601977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32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12880"/>
            <a:ext cx="11176000" cy="1601977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00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306512"/>
          </a:xfrm>
        </p:spPr>
        <p:txBody>
          <a:bodyPr/>
          <a:lstStyle>
            <a:lvl1pPr marL="254976" indent="-254976">
              <a:lnSpc>
                <a:spcPct val="90000"/>
              </a:lnSpc>
              <a:defRPr sz="2100"/>
            </a:lvl1pPr>
            <a:lvl2pPr marL="504992" indent="-244062">
              <a:lnSpc>
                <a:spcPct val="90000"/>
              </a:lnSpc>
              <a:defRPr sz="1800"/>
            </a:lvl2pPr>
            <a:lvl3pPr marL="715321" indent="-216283">
              <a:lnSpc>
                <a:spcPct val="90000"/>
              </a:lnSpc>
              <a:defRPr sz="1500"/>
            </a:lvl3pPr>
            <a:lvl4pPr marL="920691" indent="-205370">
              <a:lnSpc>
                <a:spcPct val="90000"/>
              </a:lnSpc>
              <a:defRPr sz="1350"/>
            </a:lvl4pPr>
            <a:lvl5pPr marL="1136974" indent="-210330">
              <a:lnSpc>
                <a:spcPct val="90000"/>
              </a:lnSpc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306512"/>
          </a:xfrm>
        </p:spPr>
        <p:txBody>
          <a:bodyPr/>
          <a:lstStyle>
            <a:lvl1pPr marL="260930" indent="-260930">
              <a:lnSpc>
                <a:spcPct val="90000"/>
              </a:lnSpc>
              <a:defRPr sz="2100"/>
            </a:lvl1pPr>
            <a:lvl2pPr marL="504992" indent="-254976">
              <a:lnSpc>
                <a:spcPct val="90000"/>
              </a:lnSpc>
              <a:defRPr sz="1800"/>
            </a:lvl2pPr>
            <a:lvl3pPr marL="721274" indent="-227196">
              <a:lnSpc>
                <a:spcPct val="90000"/>
              </a:lnSpc>
              <a:defRPr sz="1500"/>
            </a:lvl3pPr>
            <a:lvl4pPr marL="920691" indent="-199417">
              <a:lnSpc>
                <a:spcPct val="90000"/>
              </a:lnSpc>
              <a:defRPr sz="1350"/>
            </a:lvl4pPr>
            <a:lvl5pPr marL="1136974" indent="-205370">
              <a:lnSpc>
                <a:spcPct val="90000"/>
              </a:lnSpc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87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844368"/>
            <a:ext cx="5486400" cy="259686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75" b="1"/>
            </a:lvl1pPr>
            <a:lvl2pPr marL="342878" indent="0">
              <a:buNone/>
              <a:defRPr sz="1500" b="1"/>
            </a:lvl2pPr>
            <a:lvl3pPr marL="685755" indent="0">
              <a:buNone/>
              <a:defRPr sz="1350" b="1"/>
            </a:lvl3pPr>
            <a:lvl4pPr marL="1028633" indent="0">
              <a:buNone/>
              <a:defRPr sz="1200" b="1"/>
            </a:lvl4pPr>
            <a:lvl5pPr marL="1371511" indent="0">
              <a:buNone/>
              <a:defRPr sz="1200" b="1"/>
            </a:lvl5pPr>
            <a:lvl6pPr marL="1714389" indent="0">
              <a:buNone/>
              <a:defRPr sz="1200" b="1"/>
            </a:lvl6pPr>
            <a:lvl7pPr marL="2057267" indent="0">
              <a:buNone/>
              <a:defRPr sz="1200" b="1"/>
            </a:lvl7pPr>
            <a:lvl8pPr marL="2400144" indent="0">
              <a:buNone/>
              <a:defRPr sz="1200" b="1"/>
            </a:lvl8pPr>
            <a:lvl9pPr marL="2743022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99" y="2174876"/>
            <a:ext cx="5486400" cy="1153008"/>
          </a:xfrm>
        </p:spPr>
        <p:txBody>
          <a:bodyPr/>
          <a:lstStyle>
            <a:lvl1pPr marL="211323" indent="-211323">
              <a:defRPr sz="1725"/>
            </a:lvl1pPr>
            <a:lvl2pPr marL="421654" indent="-199417">
              <a:defRPr sz="1500"/>
            </a:lvl2pPr>
            <a:lvl3pPr marL="610157" indent="-182551">
              <a:defRPr sz="1350"/>
            </a:lvl3pPr>
            <a:lvl4pPr marL="787746" indent="-171638">
              <a:defRPr sz="1275"/>
            </a:lvl4pPr>
            <a:lvl5pPr marL="959384" indent="-154772">
              <a:defRPr sz="1275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646" y="1844368"/>
            <a:ext cx="5489359" cy="259686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75" b="1"/>
            </a:lvl1pPr>
            <a:lvl2pPr marL="342878" indent="0">
              <a:buNone/>
              <a:defRPr sz="1500" b="1"/>
            </a:lvl2pPr>
            <a:lvl3pPr marL="685755" indent="0">
              <a:buNone/>
              <a:defRPr sz="1350" b="1"/>
            </a:lvl3pPr>
            <a:lvl4pPr marL="1028633" indent="0">
              <a:buNone/>
              <a:defRPr sz="1200" b="1"/>
            </a:lvl4pPr>
            <a:lvl5pPr marL="1371511" indent="0">
              <a:buNone/>
              <a:defRPr sz="1200" b="1"/>
            </a:lvl5pPr>
            <a:lvl6pPr marL="1714389" indent="0">
              <a:buNone/>
              <a:defRPr sz="1200" b="1"/>
            </a:lvl6pPr>
            <a:lvl7pPr marL="2057267" indent="0">
              <a:buNone/>
              <a:defRPr sz="1200" b="1"/>
            </a:lvl7pPr>
            <a:lvl8pPr marL="2400144" indent="0">
              <a:buNone/>
              <a:defRPr sz="1200" b="1"/>
            </a:lvl8pPr>
            <a:lvl9pPr marL="2743022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490632" cy="1153008"/>
          </a:xfrm>
        </p:spPr>
        <p:txBody>
          <a:bodyPr/>
          <a:lstStyle>
            <a:lvl1pPr marL="222236" indent="-222236">
              <a:defRPr sz="1725"/>
            </a:lvl1pPr>
            <a:lvl2pPr marL="427605" indent="-205370">
              <a:defRPr sz="1500"/>
            </a:lvl2pPr>
            <a:lvl3pPr marL="616109" indent="-183544">
              <a:defRPr sz="1350"/>
            </a:lvl3pPr>
            <a:lvl4pPr marL="787746" indent="-177590">
              <a:defRPr sz="1275"/>
            </a:lvl4pPr>
            <a:lvl5pPr marL="959384" indent="-165685">
              <a:defRPr sz="1275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0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8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333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299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8"/>
            <a:ext cx="11176000" cy="1601977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58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8"/>
            <a:ext cx="11176000" cy="1601977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" y="6238882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4862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319446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5522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8262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153203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19343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332399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F160A9F-A9B8-4500-8973-60BDF84DA6A9}" type="slidenum">
              <a:rPr lang="fr-FR" altLang="es-ES" sz="1400" smtClean="0">
                <a:solidFill>
                  <a:srgbClr val="FFFFFF"/>
                </a:solidFill>
                <a:latin typeface="Times New Roman" panose="02020603050405020304" pitchFamily="18" charset="0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fr-FR" altLang="es-ES" sz="1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58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859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e l'image en ligne 2"/>
          <p:cNvSpPr>
            <a:spLocks noGrp="1"/>
          </p:cNvSpPr>
          <p:nvPr>
            <p:ph type="clipArt" sz="half" idx="1"/>
          </p:nvPr>
        </p:nvSpPr>
        <p:spPr>
          <a:xfrm>
            <a:off x="609600" y="1600203"/>
            <a:ext cx="5384800" cy="332399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97600" y="1600203"/>
            <a:ext cx="5384800" cy="160197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es-E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es-E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28B128D-8D91-4F9C-BD4B-60E981472599}" type="slidenum">
              <a:rPr lang="fr-FR" altLang="es-ES" sz="14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fr-FR" altLang="es-E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64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160197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197600" y="1981200"/>
            <a:ext cx="5080000" cy="332399"/>
          </a:xfrm>
        </p:spPr>
        <p:txBody>
          <a:bodyPr/>
          <a:lstStyle/>
          <a:p>
            <a:endParaRPr lang="es-E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ED2BAE14-EEA5-4CB2-A4C0-BC8C8FD1C901}" type="slidenum">
              <a:rPr lang="fr-FR" altLang="es-ES"/>
              <a:pPr/>
              <a:t>‹Nº›</a:t>
            </a:fld>
            <a:endParaRPr lang="fr-FR" altLang="es-ES"/>
          </a:p>
        </p:txBody>
      </p:sp>
    </p:spTree>
    <p:extLst>
      <p:ext uri="{BB962C8B-B14F-4D97-AF65-F5344CB8AC3E}">
        <p14:creationId xmlns:p14="http://schemas.microsoft.com/office/powerpoint/2010/main" val="357662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1725001"/>
            <a:ext cx="3932237" cy="33239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33239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16619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A5DA-B434-496D-A93A-4786ABC04BC5}" type="datetimeFigureOut">
              <a:rPr lang="es-ES" smtClean="0"/>
              <a:t>08/05/2020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6005-D408-401E-BD6A-7CDB48DCF5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14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332399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E4EE16F-AC0B-40F9-98D6-1971AFE1B50E}" type="slidenum">
              <a:rPr lang="fr-FR" sz="1400" smtClean="0">
                <a:solidFill>
                  <a:srgbClr val="FFFFFF"/>
                </a:solidFill>
                <a:latin typeface="Times New Roman" pitchFamily="18" charset="0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fr-FR" sz="1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77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93808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914400" y="1981200"/>
            <a:ext cx="10363200" cy="332399"/>
          </a:xfrm>
        </p:spPr>
        <p:txBody>
          <a:bodyPr/>
          <a:lstStyle/>
          <a:p>
            <a:endParaRPr lang="es-E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7AFB883-4367-4249-963E-06144CCD4D83}" type="slidenum">
              <a:rPr lang="fr-FR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65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47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45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03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27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530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92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729939-17E2-4298-918F-D6973DD4F406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7027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30193"/>
            <a:ext cx="11176000" cy="4985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82"/>
            <a:ext cx="11176000" cy="160197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9274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  <p:sldLayoutId id="2147483698" r:id="rId19"/>
    <p:sldLayoutId id="2147483699" r:id="rId20"/>
    <p:sldLayoutId id="2147483700" r:id="rId2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xStyles>
    <p:titleStyle>
      <a:lvl1pPr algn="l" defTabSz="685755" rtl="0" eaLnBrk="1" latinLnBrk="0" hangingPunct="1">
        <a:lnSpc>
          <a:spcPct val="90000"/>
        </a:lnSpc>
        <a:spcBef>
          <a:spcPct val="0"/>
        </a:spcBef>
        <a:buNone/>
        <a:defRPr lang="en-US" sz="3600" b="0" kern="1200" cap="none" spc="-113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297649" indent="-297649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97649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44143" indent="-258359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3692" indent="-259550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56099" indent="-252407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27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05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83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61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8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5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33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11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89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67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44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22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EB09DC-A8A7-492E-9B56-48D5DDE0D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457200" y="501805"/>
            <a:ext cx="12649200" cy="6858000"/>
          </a:xfrm>
        </p:spPr>
        <p:txBody>
          <a:bodyPr>
            <a:noAutofit/>
          </a:bodyPr>
          <a:lstStyle/>
          <a:p>
            <a:pPr algn="ctr"/>
            <a:r>
              <a:rPr lang="es-ES" sz="5400" b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s-ES" sz="5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5400" b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Food</a:t>
            </a:r>
            <a:r>
              <a:rPr lang="es-ES" sz="5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s-ES" sz="5400" b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Drug</a:t>
            </a:r>
            <a:r>
              <a:rPr lang="es-ES" sz="5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5400" b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s-ES" sz="5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s-ES" sz="5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FDA</a:t>
            </a:r>
          </a:p>
          <a:p>
            <a:pPr algn="ctr"/>
            <a:r>
              <a:rPr lang="es-ES" sz="5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s-ES" sz="5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
</a:t>
            </a:r>
            <a:r>
              <a:rPr lang="es-ES" sz="5400" b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s-ES" sz="5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inhibitors of the 
5-alpha-reducase</a:t>
            </a:r>
          </a:p>
          <a:p>
            <a:pPr algn="ctr"/>
            <a:r>
              <a:rPr lang="en-US" sz="54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
</a:t>
            </a:r>
            <a:endParaRPr lang="fr-FR" sz="54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025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EB09DC-A8A7-492E-9B56-48D5DDE0D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es-ES" sz="5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s-ES" sz="5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According</a:t>
            </a:r>
            <a:r>
              <a:rPr lang="es-ES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5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s-ES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5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s-ES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FDA
</a:t>
            </a:r>
            <a:r>
              <a:rPr lang="en-US" sz="48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million men received a prescription for inhibitors of the 
5-alpha-reducase between 2002 and 2009.
3 million of them had 
between 50 and 79 years old</a:t>
            </a:r>
            <a:r>
              <a:rPr lang="en-US" sz="54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
</a:t>
            </a:r>
            <a:endParaRPr lang="fr-FR" sz="54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034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BAF3E7-7C88-4FAE-8563-4EF8A8414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198179"/>
            <a:ext cx="12097407" cy="649206"/>
          </a:xfrm>
        </p:spPr>
        <p:txBody>
          <a:bodyPr>
            <a:normAutofit fontScale="90000"/>
          </a:bodyPr>
          <a:lstStyle/>
          <a:p>
            <a:pPr algn="ctr"/>
            <a:br>
              <a:rPr lang="es-ES" dirty="0"/>
            </a:br>
            <a:br>
              <a:rPr lang="es-ES" dirty="0"/>
            </a:br>
            <a:r>
              <a:rPr lang="en-US" sz="4000" b="1" dirty="0"/>
              <a:t>INHIBITORS OF THE 5-ALFA-REDUCTASA 26 years of finasteride on the market:</a:t>
            </a:r>
            <a:br>
              <a:rPr lang="en-US" sz="4000" b="1" dirty="0">
                <a:solidFill>
                  <a:srgbClr val="FFC000"/>
                </a:solidFill>
              </a:rPr>
            </a:br>
            <a:endParaRPr lang="fr-FR" sz="4000" b="1" dirty="0">
              <a:solidFill>
                <a:srgbClr val="FFC000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E9BE28-B0C6-4797-9ECD-9E02054E7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594" y="1437482"/>
            <a:ext cx="9973276" cy="5210311"/>
          </a:xfrm>
        </p:spPr>
        <p:txBody>
          <a:bodyPr>
            <a:noAutofit/>
          </a:bodyPr>
          <a:lstStyle/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Proscar (finasteride 5-mg), </a:t>
            </a:r>
            <a:r>
              <a:rPr lang="en-US" sz="3200" b="1" dirty="0">
                <a:solidFill>
                  <a:srgbClr val="FFC000"/>
                </a:solidFill>
              </a:rPr>
              <a:t>a prescription drug used to treat prostate enlargement in men, was approved by the FDA on April 5, 1993.</a:t>
            </a:r>
          </a:p>
          <a:p>
            <a:pPr algn="ctr"/>
            <a:r>
              <a:rPr lang="en-US" sz="3200" b="1" dirty="0">
                <a:solidFill>
                  <a:srgbClr val="FFC000"/>
                </a:solidFill>
              </a:rPr>
              <a:t>
</a:t>
            </a:r>
            <a:r>
              <a:rPr lang="en-US" sz="3200" b="1" dirty="0">
                <a:solidFill>
                  <a:schemeClr val="tx1"/>
                </a:solidFill>
              </a:rPr>
              <a:t>Propecia (finasteride 1-mg), </a:t>
            </a:r>
            <a:r>
              <a:rPr lang="en-US" sz="3200" b="1" dirty="0">
                <a:solidFill>
                  <a:srgbClr val="FFC000"/>
                </a:solidFill>
              </a:rPr>
              <a:t>a prescription drug used to treat male pattern hair loss, was approved by the FDA on December 19, 1997.</a:t>
            </a:r>
            <a:r>
              <a:rPr lang="en-US" sz="3200" b="1" dirty="0">
                <a:solidFill>
                  <a:schemeClr val="tx1"/>
                </a:solidFill>
              </a:rPr>
              <a:t>
</a:t>
            </a:r>
            <a:endParaRPr lang="fr-FR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460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EB09DC-A8A7-492E-9B56-48D5DDE0D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952" y="382013"/>
            <a:ext cx="10139028" cy="5997272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FDA Drug Safety Communication:</a:t>
            </a:r>
          </a:p>
          <a:p>
            <a:pPr algn="ctr"/>
            <a:r>
              <a:rPr lang="en-US" sz="54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5-alpha reductase inhibitors (5-ARIs) may increase the risk of a more serious form of prostate cancer</a:t>
            </a:r>
          </a:p>
          <a:p>
            <a:pPr algn="ctr"/>
            <a:r>
              <a:rPr lang="fr-FR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6-9-2011</a:t>
            </a:r>
          </a:p>
        </p:txBody>
      </p:sp>
    </p:spTree>
    <p:extLst>
      <p:ext uri="{BB962C8B-B14F-4D97-AF65-F5344CB8AC3E}">
        <p14:creationId xmlns:p14="http://schemas.microsoft.com/office/powerpoint/2010/main" val="3236794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EB09DC-A8A7-492E-9B56-48D5DDE0D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0893" y="166859"/>
            <a:ext cx="10139028" cy="7481827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FDA - 02 08 2018</a:t>
            </a:r>
          </a:p>
          <a:p>
            <a:pPr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Additional Information for Healthcare Professionals 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aware that 5-ARIs may increase the risk of high-grade prostate cancer.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Prior to initiating therapy with 5-ARIs, consideration should be given to other urological conditions that might mimic benign prostatic hyperplasia (BPH).</a:t>
            </a:r>
          </a:p>
        </p:txBody>
      </p:sp>
    </p:spTree>
    <p:extLst>
      <p:ext uri="{BB962C8B-B14F-4D97-AF65-F5344CB8AC3E}">
        <p14:creationId xmlns:p14="http://schemas.microsoft.com/office/powerpoint/2010/main" val="3221064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EB09DC-A8A7-492E-9B56-48D5DDE0D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5133" y="8068"/>
            <a:ext cx="10139028" cy="7481827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FDA - 02 08 2018</a:t>
            </a:r>
          </a:p>
          <a:p>
            <a:pPr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Additional Information for Healthcare Professionals 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aware that treatment with 5-ARIs causes an approximate 50% reduction in prostate-specific antigen (PSA) values by 6 months; however, individual patients receiving 5-ARIs may experience varying decreases in PSA values.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Know that 5-ARIs are not approved for the prevention of prostate cancer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271035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Blue Segoe 4-3 template-template_April-17-2007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255</Words>
  <Application>Microsoft Office PowerPoint</Application>
  <PresentationFormat>Panorámica</PresentationFormat>
  <Paragraphs>20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</vt:lpstr>
      <vt:lpstr>Wingdings 3</vt:lpstr>
      <vt:lpstr>Sector</vt:lpstr>
      <vt:lpstr>Blue Segoe 4-3 template-template_April-17-2007</vt:lpstr>
      <vt:lpstr>Presentación de PowerPoint</vt:lpstr>
      <vt:lpstr>Presentación de PowerPoint</vt:lpstr>
      <vt:lpstr>  INHIBITORS OF THE 5-ALFA-REDUCTASA 26 years of finasteride on the market: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EFECTOS ADVERSOS  DE Los inhibidores de la  5-AlFa-reductasA</dc:title>
  <dc:creator>georges debled</dc:creator>
  <cp:lastModifiedBy>georges debled</cp:lastModifiedBy>
  <cp:revision>20</cp:revision>
  <dcterms:created xsi:type="dcterms:W3CDTF">2020-01-20T20:41:20Z</dcterms:created>
  <dcterms:modified xsi:type="dcterms:W3CDTF">2020-05-08T13:50:16Z</dcterms:modified>
</cp:coreProperties>
</file>