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5"/>
  </p:notesMasterIdLst>
  <p:sldIdLst>
    <p:sldId id="269" r:id="rId4"/>
    <p:sldId id="276" r:id="rId5"/>
    <p:sldId id="275" r:id="rId6"/>
    <p:sldId id="289" r:id="rId7"/>
    <p:sldId id="290" r:id="rId8"/>
    <p:sldId id="277" r:id="rId9"/>
    <p:sldId id="280" r:id="rId10"/>
    <p:sldId id="281" r:id="rId11"/>
    <p:sldId id="283" r:id="rId12"/>
    <p:sldId id="278" r:id="rId13"/>
    <p:sldId id="271" r:id="rId14"/>
    <p:sldId id="282" r:id="rId15"/>
    <p:sldId id="284" r:id="rId16"/>
    <p:sldId id="287" r:id="rId17"/>
    <p:sldId id="285" r:id="rId18"/>
    <p:sldId id="286" r:id="rId19"/>
    <p:sldId id="279" r:id="rId20"/>
    <p:sldId id="272" r:id="rId21"/>
    <p:sldId id="288" r:id="rId22"/>
    <p:sldId id="291" r:id="rId23"/>
    <p:sldId id="29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1903" autoAdjust="0"/>
  </p:normalViewPr>
  <p:slideViewPr>
    <p:cSldViewPr>
      <p:cViewPr varScale="1">
        <p:scale>
          <a:sx n="100" d="100"/>
          <a:sy n="100" d="100"/>
        </p:scale>
        <p:origin x="792" y="72"/>
      </p:cViewPr>
      <p:guideLst>
        <p:guide orient="horz" pos="2160"/>
        <p:guide pos="3840"/>
      </p:guideLst>
    </p:cSldViewPr>
  </p:slideViewPr>
  <p:notesTextViewPr>
    <p:cViewPr>
      <p:scale>
        <a:sx n="100" d="100"/>
        <a:sy n="100" d="100"/>
      </p:scale>
      <p:origin x="0" y="0"/>
    </p:cViewPr>
  </p:notesTextViewPr>
  <p:sorterViewPr>
    <p:cViewPr varScale="1">
      <p:scale>
        <a:sx n="100" d="100"/>
        <a:sy n="100" d="100"/>
      </p:scale>
      <p:origin x="0" y="-4104"/>
    </p:cViewPr>
  </p:sorterViewPr>
  <p:notesViewPr>
    <p:cSldViewPr>
      <p:cViewPr varScale="1">
        <p:scale>
          <a:sx n="50" d="100"/>
          <a:sy n="50" d="100"/>
        </p:scale>
        <p:origin x="2712"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5EC775-880C-44CB-8AE2-3269D895F24F}" type="datetimeFigureOut">
              <a:rPr lang="en-US" smtClean="0"/>
              <a:t>7/1/2017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5310F0-22F4-44BC-9418-29B3E40774BE}" type="slidenum">
              <a:rPr lang="en-US" smtClean="0"/>
              <a:t>‹N°›</a:t>
            </a:fld>
            <a:endParaRPr lang="en-US"/>
          </a:p>
        </p:txBody>
      </p:sp>
    </p:spTree>
    <p:extLst>
      <p:ext uri="{BB962C8B-B14F-4D97-AF65-F5344CB8AC3E}">
        <p14:creationId xmlns:p14="http://schemas.microsoft.com/office/powerpoint/2010/main" val="4189865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7/1/2017 8:14 PM</a:t>
            </a:fld>
            <a:endParaRPr lang="en-US" sz="1200" b="0" i="0" dirty="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dirty="0">
                <a:solidFill>
                  <a:srgbClr val="000000"/>
                </a:solidFill>
                <a:latin typeface="Calibri"/>
                <a:ea typeface="+mn-ea"/>
                <a:cs typeface="+mn-cs"/>
              </a:rPr>
              <a:t>© 2007 Microsoft Corporation. Tous droits </a:t>
            </a:r>
            <a:r>
              <a:rPr lang="es-ES_tradnl" sz="500" b="0" i="0" dirty="0" err="1">
                <a:solidFill>
                  <a:srgbClr val="000000"/>
                </a:solidFill>
                <a:latin typeface="Calibri"/>
                <a:ea typeface="+mn-ea"/>
                <a:cs typeface="+mn-cs"/>
              </a:rPr>
              <a:t>réservés</a:t>
            </a:r>
            <a:r>
              <a:rPr lang="en-US" sz="500" b="0" i="0" dirty="0">
                <a:solidFill>
                  <a:srgbClr val="000000"/>
                </a:solidFill>
                <a:latin typeface="Calibri"/>
                <a:ea typeface="+mn-ea"/>
                <a:cs typeface="+mn-cs"/>
              </a:rPr>
              <a:t>. Microsoft, Windows, Windows Vista and other product names are or may be registered trademarks and/or trademarks in the U.S. and/or other countries.</a:t>
            </a:r>
          </a:p>
          <a:p>
            <a:pPr algn="l" defTabSz="914400">
              <a:buNone/>
            </a:pPr>
            <a:r>
              <a:rPr lang="en-US" sz="500" b="0" i="0" dirty="0">
                <a:solidFill>
                  <a:srgbClr val="000000"/>
                </a:solidFill>
                <a:latin typeface="Calibri"/>
                <a:ea typeface="+mn-ea"/>
                <a:cs typeface="+mn-cs"/>
              </a:rPr>
              <a:t>The information herein is for informational purposes only and represents the current view of Microsoft Corporation as of the date of this presentation.  Microsoft </a:t>
            </a:r>
            <a:r>
              <a:rPr lang="en-US" sz="500" b="0" i="0" dirty="0" err="1">
                <a:solidFill>
                  <a:srgbClr val="000000"/>
                </a:solidFill>
                <a:latin typeface="Calibri"/>
                <a:ea typeface="+mn-ea"/>
                <a:cs typeface="+mn-cs"/>
              </a:rPr>
              <a:t>devant</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répondre</a:t>
            </a:r>
            <a:r>
              <a:rPr lang="en-US" sz="500" b="0" i="0" dirty="0">
                <a:solidFill>
                  <a:srgbClr val="000000"/>
                </a:solidFill>
                <a:latin typeface="Calibri"/>
                <a:ea typeface="+mn-ea"/>
                <a:cs typeface="+mn-cs"/>
              </a:rPr>
              <a:t> à des conditions de </a:t>
            </a:r>
            <a:r>
              <a:rPr lang="en-US" sz="500" b="0" i="0" dirty="0" err="1">
                <a:solidFill>
                  <a:srgbClr val="000000"/>
                </a:solidFill>
                <a:latin typeface="Calibri"/>
                <a:ea typeface="+mn-ea"/>
                <a:cs typeface="+mn-cs"/>
              </a:rPr>
              <a:t>marché</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en</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perpétuelle</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évolution</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ces</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informations</a:t>
            </a:r>
            <a:r>
              <a:rPr lang="en-US" sz="500" b="0" i="0" dirty="0">
                <a:solidFill>
                  <a:srgbClr val="000000"/>
                </a:solidFill>
                <a:latin typeface="Calibri"/>
                <a:ea typeface="+mn-ea"/>
                <a:cs typeface="+mn-cs"/>
              </a:rPr>
              <a:t> ne </a:t>
            </a:r>
            <a:r>
              <a:rPr lang="en-US" sz="500" b="0" i="0" dirty="0" err="1">
                <a:solidFill>
                  <a:srgbClr val="000000"/>
                </a:solidFill>
                <a:latin typeface="Calibri"/>
                <a:ea typeface="+mn-ea"/>
                <a:cs typeface="+mn-cs"/>
              </a:rPr>
              <a:t>doivent</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en</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aucun</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cas</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être</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interprétées</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comme</a:t>
            </a:r>
            <a:r>
              <a:rPr lang="en-US" sz="500" b="0" i="0" dirty="0">
                <a:solidFill>
                  <a:srgbClr val="000000"/>
                </a:solidFill>
                <a:latin typeface="Calibri"/>
                <a:ea typeface="+mn-ea"/>
                <a:cs typeface="+mn-cs"/>
              </a:rPr>
              <a:t> un engagement de la part de Microsoft, et Microsoft ne </a:t>
            </a:r>
            <a:r>
              <a:rPr lang="en-US" sz="500" b="0" i="0" dirty="0" err="1">
                <a:solidFill>
                  <a:srgbClr val="000000"/>
                </a:solidFill>
                <a:latin typeface="Calibri"/>
                <a:ea typeface="+mn-ea"/>
                <a:cs typeface="+mn-cs"/>
              </a:rPr>
              <a:t>saurait</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garantir</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leur</a:t>
            </a:r>
            <a:r>
              <a:rPr lang="en-US" sz="500" b="0" i="0" dirty="0">
                <a:solidFill>
                  <a:srgbClr val="000000"/>
                </a:solidFill>
                <a:latin typeface="Calibri"/>
                <a:ea typeface="+mn-ea"/>
                <a:cs typeface="+mn-cs"/>
              </a:rPr>
              <a:t> exactitude au-</a:t>
            </a:r>
            <a:r>
              <a:rPr lang="en-US" sz="500" b="0" i="0" dirty="0" err="1">
                <a:solidFill>
                  <a:srgbClr val="000000"/>
                </a:solidFill>
                <a:latin typeface="Calibri"/>
                <a:ea typeface="+mn-ea"/>
                <a:cs typeface="+mn-cs"/>
              </a:rPr>
              <a:t>delà</a:t>
            </a:r>
            <a:r>
              <a:rPr lang="en-US" sz="500" b="0" i="0" dirty="0">
                <a:solidFill>
                  <a:srgbClr val="000000"/>
                </a:solidFill>
                <a:latin typeface="Calibri"/>
                <a:ea typeface="+mn-ea"/>
                <a:cs typeface="+mn-cs"/>
              </a:rPr>
              <a:t> de la date de </a:t>
            </a:r>
            <a:r>
              <a:rPr lang="en-US" sz="500" b="0" i="0" dirty="0" err="1">
                <a:solidFill>
                  <a:srgbClr val="000000"/>
                </a:solidFill>
                <a:latin typeface="Calibri"/>
                <a:ea typeface="+mn-ea"/>
                <a:cs typeface="+mn-cs"/>
              </a:rPr>
              <a:t>cette</a:t>
            </a:r>
            <a:r>
              <a:rPr lang="en-US" sz="500" b="0" i="0" dirty="0">
                <a:solidFill>
                  <a:srgbClr val="000000"/>
                </a:solidFill>
                <a:latin typeface="Calibri"/>
                <a:ea typeface="+mn-ea"/>
                <a:cs typeface="+mn-cs"/>
              </a:rPr>
              <a:t> </a:t>
            </a:r>
            <a:r>
              <a:rPr lang="en-US" sz="500" b="0" i="0" dirty="0" err="1">
                <a:solidFill>
                  <a:srgbClr val="000000"/>
                </a:solidFill>
                <a:latin typeface="Calibri"/>
                <a:ea typeface="+mn-ea"/>
                <a:cs typeface="+mn-cs"/>
              </a:rPr>
              <a:t>présentation</a:t>
            </a:r>
            <a:r>
              <a:rPr lang="en-US" sz="500" b="0" i="0" dirty="0">
                <a:solidFill>
                  <a:srgbClr val="000000"/>
                </a:solidFill>
                <a:latin typeface="Calibri"/>
                <a:ea typeface="+mn-ea"/>
                <a:cs typeface="+mn-cs"/>
              </a:rPr>
              <a:t>.  </a:t>
            </a:r>
            <a:br>
              <a:rPr lang="en-US" sz="500" b="0" i="0" dirty="0">
                <a:solidFill>
                  <a:srgbClr val="000000"/>
                </a:solidFill>
                <a:latin typeface="Calibri"/>
                <a:ea typeface="+mn-ea"/>
                <a:cs typeface="+mn-cs"/>
              </a:rPr>
            </a:br>
            <a:r>
              <a:rPr lang="en-US" sz="500" b="0" i="0" dirty="0">
                <a:solidFill>
                  <a:srgbClr val="000000"/>
                </a:solidFill>
                <a:latin typeface="Calibri"/>
                <a:ea typeface="+mn-ea"/>
                <a:cs typeface="+mn-cs"/>
              </a:rPr>
              <a:t>MICROSOFT MAKES NO WARRANTIES, EXPRESS, IMPLIED OR STATUTORY, AS TO THE INFORMATION IN THIS PRESENTATION.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t>1</a:t>
            </a:fld>
            <a:endParaRPr lang="en-US" sz="1200" b="0" i="0">
              <a:latin typeface="Calibri"/>
              <a:ea typeface="+mn-ea"/>
              <a:cs typeface="+mn-cs"/>
            </a:endParaRPr>
          </a:p>
        </p:txBody>
      </p:sp>
    </p:spTree>
    <p:extLst>
      <p:ext uri="{BB962C8B-B14F-4D97-AF65-F5344CB8AC3E}">
        <p14:creationId xmlns:p14="http://schemas.microsoft.com/office/powerpoint/2010/main" val="1685654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7/1/2017 8:15 PM</a:t>
            </a:fld>
            <a:endParaRPr lang="en-US" sz="1200" b="0" i="0" dirty="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dirty="0">
                <a:solidFill>
                  <a:srgbClr val="000000"/>
                </a:solidFill>
                <a:latin typeface="Calibri"/>
                <a:ea typeface="+mn-ea"/>
                <a:cs typeface="+mn-cs"/>
              </a:rPr>
              <a:t>© 2007 Microsoft Corporation. </a:t>
            </a:r>
            <a:r>
              <a:rPr lang="en-US" sz="1200" b="0" i="0" dirty="0" err="1">
                <a:solidFill>
                  <a:srgbClr val="000000"/>
                </a:solidFill>
                <a:latin typeface="Calibri"/>
                <a:ea typeface="+mn-ea"/>
                <a:cs typeface="+mn-cs"/>
              </a:rPr>
              <a:t>Tous</a:t>
            </a:r>
            <a:r>
              <a:rPr lang="en-US" sz="1200" b="0" i="0" dirty="0">
                <a:solidFill>
                  <a:srgbClr val="000000"/>
                </a:solidFill>
                <a:latin typeface="Calibri"/>
                <a:ea typeface="+mn-ea"/>
                <a:cs typeface="+mn-cs"/>
              </a:rPr>
              <a:t> droits </a:t>
            </a:r>
            <a:r>
              <a:rPr lang="en-US" sz="1200" b="0" i="0" dirty="0" err="1">
                <a:solidFill>
                  <a:srgbClr val="000000"/>
                </a:solidFill>
                <a:latin typeface="Calibri"/>
                <a:ea typeface="+mn-ea"/>
                <a:cs typeface="+mn-cs"/>
              </a:rPr>
              <a:t>réservés</a:t>
            </a:r>
            <a:r>
              <a:rPr lang="en-US" sz="1200" b="0" i="0" dirty="0">
                <a:solidFill>
                  <a:srgbClr val="000000"/>
                </a:solidFill>
                <a:latin typeface="Calibri"/>
                <a:ea typeface="+mn-ea"/>
                <a:cs typeface="+mn-cs"/>
              </a:rPr>
              <a:t>. Microsoft, Windows, Windows Vista and other product names are or may be registered trademarks and/or trademarks in the U.S. and/or other countries.</a:t>
            </a:r>
          </a:p>
          <a:p>
            <a:pPr algn="l" defTabSz="914400">
              <a:buNone/>
            </a:pPr>
            <a:r>
              <a:rPr lang="en-US" sz="1200" b="0" i="0" dirty="0">
                <a:solidFill>
                  <a:srgbClr val="000000"/>
                </a:solidFill>
                <a:latin typeface="Calibri"/>
                <a:ea typeface="+mn-ea"/>
                <a:cs typeface="+mn-cs"/>
              </a:rPr>
              <a:t>The information herein is for informational purposes only and represents the current view of Microsoft Corporation as of the date of this presentation.  Microsoft </a:t>
            </a:r>
            <a:r>
              <a:rPr lang="en-US" sz="1200" b="0" i="0" dirty="0" err="1">
                <a:solidFill>
                  <a:srgbClr val="000000"/>
                </a:solidFill>
                <a:latin typeface="Calibri"/>
                <a:ea typeface="+mn-ea"/>
                <a:cs typeface="+mn-cs"/>
              </a:rPr>
              <a:t>devant</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répondre</a:t>
            </a:r>
            <a:r>
              <a:rPr lang="en-US" sz="1200" b="0" i="0" dirty="0">
                <a:solidFill>
                  <a:srgbClr val="000000"/>
                </a:solidFill>
                <a:latin typeface="Calibri"/>
                <a:ea typeface="+mn-ea"/>
                <a:cs typeface="+mn-cs"/>
              </a:rPr>
              <a:t> à des conditions de </a:t>
            </a:r>
            <a:r>
              <a:rPr lang="en-US" sz="1200" b="0" i="0" dirty="0" err="1">
                <a:solidFill>
                  <a:srgbClr val="000000"/>
                </a:solidFill>
                <a:latin typeface="Calibri"/>
                <a:ea typeface="+mn-ea"/>
                <a:cs typeface="+mn-cs"/>
              </a:rPr>
              <a:t>marché</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en</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perpétuelle</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évolution</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ces</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informations</a:t>
            </a:r>
            <a:r>
              <a:rPr lang="en-US" sz="1200" b="0" i="0" dirty="0">
                <a:solidFill>
                  <a:srgbClr val="000000"/>
                </a:solidFill>
                <a:latin typeface="Calibri"/>
                <a:ea typeface="+mn-ea"/>
                <a:cs typeface="+mn-cs"/>
              </a:rPr>
              <a:t> ne </a:t>
            </a:r>
            <a:r>
              <a:rPr lang="en-US" sz="1200" b="0" i="0" dirty="0" err="1">
                <a:solidFill>
                  <a:srgbClr val="000000"/>
                </a:solidFill>
                <a:latin typeface="Calibri"/>
                <a:ea typeface="+mn-ea"/>
                <a:cs typeface="+mn-cs"/>
              </a:rPr>
              <a:t>doivent</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en</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aucun</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cas</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être</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interprétées</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comme</a:t>
            </a:r>
            <a:r>
              <a:rPr lang="en-US" sz="1200" b="0" i="0" dirty="0">
                <a:solidFill>
                  <a:srgbClr val="000000"/>
                </a:solidFill>
                <a:latin typeface="Calibri"/>
                <a:ea typeface="+mn-ea"/>
                <a:cs typeface="+mn-cs"/>
              </a:rPr>
              <a:t> un engagement de la part de Microsoft, et Microsoft ne </a:t>
            </a:r>
            <a:r>
              <a:rPr lang="en-US" sz="1200" b="0" i="0" dirty="0" err="1">
                <a:solidFill>
                  <a:srgbClr val="000000"/>
                </a:solidFill>
                <a:latin typeface="Calibri"/>
                <a:ea typeface="+mn-ea"/>
                <a:cs typeface="+mn-cs"/>
              </a:rPr>
              <a:t>saurait</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garantir</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leur</a:t>
            </a:r>
            <a:r>
              <a:rPr lang="en-US" sz="1200" b="0" i="0" dirty="0">
                <a:solidFill>
                  <a:srgbClr val="000000"/>
                </a:solidFill>
                <a:latin typeface="Calibri"/>
                <a:ea typeface="+mn-ea"/>
                <a:cs typeface="+mn-cs"/>
              </a:rPr>
              <a:t> exactitude au-</a:t>
            </a:r>
            <a:r>
              <a:rPr lang="en-US" sz="1200" b="0" i="0" dirty="0" err="1">
                <a:solidFill>
                  <a:srgbClr val="000000"/>
                </a:solidFill>
                <a:latin typeface="Calibri"/>
                <a:ea typeface="+mn-ea"/>
                <a:cs typeface="+mn-cs"/>
              </a:rPr>
              <a:t>delà</a:t>
            </a:r>
            <a:r>
              <a:rPr lang="en-US" sz="1200" b="0" i="0" dirty="0">
                <a:solidFill>
                  <a:srgbClr val="000000"/>
                </a:solidFill>
                <a:latin typeface="Calibri"/>
                <a:ea typeface="+mn-ea"/>
                <a:cs typeface="+mn-cs"/>
              </a:rPr>
              <a:t> de la date de </a:t>
            </a:r>
            <a:r>
              <a:rPr lang="en-US" sz="1200" b="0" i="0" dirty="0" err="1">
                <a:solidFill>
                  <a:srgbClr val="000000"/>
                </a:solidFill>
                <a:latin typeface="Calibri"/>
                <a:ea typeface="+mn-ea"/>
                <a:cs typeface="+mn-cs"/>
              </a:rPr>
              <a:t>cette</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présentation</a:t>
            </a:r>
            <a:r>
              <a:rPr lang="en-US" sz="1200" b="0" i="0" dirty="0">
                <a:solidFill>
                  <a:srgbClr val="000000"/>
                </a:solidFill>
                <a:latin typeface="Calibri"/>
                <a:ea typeface="+mn-ea"/>
                <a:cs typeface="+mn-cs"/>
              </a:rPr>
              <a:t>.  </a:t>
            </a:r>
            <a:br>
              <a:rPr lang="en-US" sz="1200" b="0" i="0" dirty="0">
                <a:solidFill>
                  <a:srgbClr val="000000"/>
                </a:solidFill>
                <a:latin typeface="Calibri"/>
                <a:ea typeface="+mn-ea"/>
                <a:cs typeface="+mn-cs"/>
              </a:rPr>
            </a:br>
            <a:r>
              <a:rPr lang="en-US" sz="1200" b="0" i="0" dirty="0">
                <a:solidFill>
                  <a:srgbClr val="000000"/>
                </a:solidFill>
                <a:latin typeface="Calibri"/>
                <a:ea typeface="+mn-ea"/>
                <a:cs typeface="+mn-cs"/>
              </a:rPr>
              <a:t>MICROSOFT MAKES NO WARRANTIES, EXPRESS, IMPLIED OR STATUTORY, AS TO THE INFORMATION IN THIS PRESENTATION.</a:t>
            </a:r>
          </a:p>
          <a:p>
            <a:pPr algn="l" defTabSz="914400">
              <a:buNone/>
            </a:pPr>
            <a:endParaRPr lang="en-US" dirty="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a:t>
            </a:fld>
            <a:endParaRPr lang="en-US" sz="1200" b="0" i="0">
              <a:latin typeface="Calibri"/>
              <a:ea typeface="+mn-ea"/>
              <a:cs typeface="+mn-cs"/>
            </a:endParaRPr>
          </a:p>
        </p:txBody>
      </p:sp>
    </p:spTree>
    <p:extLst>
      <p:ext uri="{BB962C8B-B14F-4D97-AF65-F5344CB8AC3E}">
        <p14:creationId xmlns:p14="http://schemas.microsoft.com/office/powerpoint/2010/main" val="200285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s-ES" dirty="0"/>
          </a:p>
        </p:txBody>
      </p:sp>
      <p:sp>
        <p:nvSpPr>
          <p:cNvPr id="4" name="Espace réservé du numéro de diapositive 3"/>
          <p:cNvSpPr>
            <a:spLocks noGrp="1"/>
          </p:cNvSpPr>
          <p:nvPr>
            <p:ph type="sldNum" sz="quarter" idx="10"/>
          </p:nvPr>
        </p:nvSpPr>
        <p:spPr/>
        <p:txBody>
          <a:bodyPr/>
          <a:lstStyle/>
          <a:p>
            <a:fld id="{B25310F0-22F4-44BC-9418-29B3E40774BE}" type="slidenum">
              <a:rPr lang="en-US" smtClean="0"/>
              <a:t>3</a:t>
            </a:fld>
            <a:endParaRPr lang="en-US"/>
          </a:p>
        </p:txBody>
      </p:sp>
    </p:spTree>
    <p:extLst>
      <p:ext uri="{BB962C8B-B14F-4D97-AF65-F5344CB8AC3E}">
        <p14:creationId xmlns:p14="http://schemas.microsoft.com/office/powerpoint/2010/main" val="3970153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7/1/2017 8:15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Tous droits réservés. Microsoft, Windows, Windows Vista and other product names are or may be registered trademarks and/or trademarks in the U.S. and/or other countries.</a:t>
            </a:r>
          </a:p>
          <a:p>
            <a:pPr algn="l" defTabSz="914400">
              <a:buNone/>
            </a:pPr>
            <a:r>
              <a:rPr lang="en-US" sz="1200" b="0" i="0">
                <a:solidFill>
                  <a:srgbClr val="000000"/>
                </a:solidFill>
                <a:latin typeface="Calibri"/>
                <a:ea typeface="+mn-ea"/>
                <a:cs typeface="+mn-cs"/>
              </a:rPr>
              <a:t>The information herein is for informational purposes only and represents the current view of Microsoft Corporation as of the date of this presentation.  Microsoft devant répondre à des conditions de marché en perpétuelle évolution, ces informations ne doivent en aucun cas être interprétées comme un engagement de la part de Microsoft, et Microsoft ne saurait garantir leur exactitude au-delà de la date de cette présentation.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MICROSOFT MAKES NO WARRANTIES, EXPRESS, IMPLIED OR STATUTORY, AS TO THE INFORMATION IN THIS PRESENTATION.</a:t>
            </a:r>
          </a:p>
          <a:p>
            <a:pPr algn="l" defTabSz="914400">
              <a:buNone/>
            </a:pPr>
            <a:endParaRPr lang="en-US" dirty="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6</a:t>
            </a:fld>
            <a:endParaRPr lang="en-US" sz="1200" b="0" i="0">
              <a:latin typeface="Calibri"/>
              <a:ea typeface="+mn-ea"/>
              <a:cs typeface="+mn-cs"/>
            </a:endParaRPr>
          </a:p>
        </p:txBody>
      </p:sp>
    </p:spTree>
    <p:extLst>
      <p:ext uri="{BB962C8B-B14F-4D97-AF65-F5344CB8AC3E}">
        <p14:creationId xmlns:p14="http://schemas.microsoft.com/office/powerpoint/2010/main" val="4872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7/1/2017 8:15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Tous droits réservés. Microsoft, Windows, Windows Vista and other product names are or may be registered trademarks and/or trademarks in the U.S. and/or other countries.</a:t>
            </a:r>
          </a:p>
          <a:p>
            <a:pPr algn="l" defTabSz="914400">
              <a:buNone/>
            </a:pPr>
            <a:r>
              <a:rPr lang="en-US" sz="1200" b="0" i="0">
                <a:solidFill>
                  <a:srgbClr val="000000"/>
                </a:solidFill>
                <a:latin typeface="Calibri"/>
                <a:ea typeface="+mn-ea"/>
                <a:cs typeface="+mn-cs"/>
              </a:rPr>
              <a:t>The information herein is for informational purposes only and represents the current view of Microsoft Corporation as of the date of this presentation.  Microsoft devant répondre à des conditions de marché en perpétuelle évolution, ces informations ne doivent en aucun cas être interprétées comme un engagement de la part de Microsoft, et Microsoft ne saurait garantir leur exactitude au-delà de la date de cette présentation.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MICROSOFT MAKES NO WARRANTIES, EXPRESS, IMPLIED OR STATUTORY, AS TO THE INFORMATION IN THIS PRESENTATION.</a:t>
            </a:r>
          </a:p>
          <a:p>
            <a:pPr algn="l" defTabSz="914400">
              <a:buNone/>
            </a:pPr>
            <a:endParaRPr lang="en-US" dirty="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7</a:t>
            </a:fld>
            <a:endParaRPr lang="en-US" sz="1200" b="0" i="0">
              <a:latin typeface="Calibri"/>
              <a:ea typeface="+mn-ea"/>
              <a:cs typeface="+mn-cs"/>
            </a:endParaRPr>
          </a:p>
        </p:txBody>
      </p:sp>
    </p:spTree>
    <p:extLst>
      <p:ext uri="{BB962C8B-B14F-4D97-AF65-F5344CB8AC3E}">
        <p14:creationId xmlns:p14="http://schemas.microsoft.com/office/powerpoint/2010/main" val="1034413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7/1/2017 8:15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Tous droits réservés. Microsoft, Windows, Windows Vista and other product names are or may be registered trademarks and/or trademarks in the U.S. and/or other countries.</a:t>
            </a:r>
          </a:p>
          <a:p>
            <a:pPr algn="l" defTabSz="914400">
              <a:buNone/>
            </a:pPr>
            <a:r>
              <a:rPr lang="en-US" sz="1200" b="0" i="0">
                <a:solidFill>
                  <a:srgbClr val="000000"/>
                </a:solidFill>
                <a:latin typeface="Calibri"/>
                <a:ea typeface="+mn-ea"/>
                <a:cs typeface="+mn-cs"/>
              </a:rPr>
              <a:t>The information herein is for informational purposes only and represents the current view of Microsoft Corporation as of the date of this presentation.  Microsoft devant répondre à des conditions de marché en perpétuelle évolution, ces informations ne doivent en aucun cas être interprétées comme un engagement de la part de Microsoft, et Microsoft ne saurait garantir leur exactitude au-delà de la date de cette présentation.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MICROSOFT MAKES NO WARRANTIES, EXPRESS, IMPLIED OR STATUTORY, AS TO THE INFORMATION IN THIS PRESENTATION.</a:t>
            </a:r>
          </a:p>
          <a:p>
            <a:pPr algn="l" defTabSz="914400">
              <a:buNone/>
            </a:pPr>
            <a:endParaRPr lang="en-US" dirty="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8</a:t>
            </a:fld>
            <a:endParaRPr lang="en-US" sz="1200" b="0" i="0">
              <a:latin typeface="Calibri"/>
              <a:ea typeface="+mn-ea"/>
              <a:cs typeface="+mn-cs"/>
            </a:endParaRPr>
          </a:p>
        </p:txBody>
      </p:sp>
    </p:spTree>
    <p:extLst>
      <p:ext uri="{BB962C8B-B14F-4D97-AF65-F5344CB8AC3E}">
        <p14:creationId xmlns:p14="http://schemas.microsoft.com/office/powerpoint/2010/main" val="2264360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7/1/2017 8:15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Tous droits réservés. Microsoft, Windows, Windows Vista and other product names are or may be registered trademarks and/or trademarks in the U.S. and/or other countries.</a:t>
            </a:r>
          </a:p>
          <a:p>
            <a:pPr algn="l" defTabSz="914400">
              <a:buNone/>
            </a:pPr>
            <a:r>
              <a:rPr lang="en-US" sz="1200" b="0" i="0">
                <a:solidFill>
                  <a:srgbClr val="000000"/>
                </a:solidFill>
                <a:latin typeface="Calibri"/>
                <a:ea typeface="+mn-ea"/>
                <a:cs typeface="+mn-cs"/>
              </a:rPr>
              <a:t>The information herein is for informational purposes only and represents the current view of Microsoft Corporation as of the date of this presentation.  Microsoft devant répondre à des conditions de marché en perpétuelle évolution, ces informations ne doivent en aucun cas être interprétées comme un engagement de la part de Microsoft, et Microsoft ne saurait garantir leur exactitude au-delà de la date de cette présentation.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MICROSOFT MAKES NO WARRANTIES, EXPRESS, IMPLIED OR STATUTORY, AS TO THE INFORMATION IN THIS PRESENTATION.</a:t>
            </a:r>
          </a:p>
          <a:p>
            <a:pPr algn="l" defTabSz="914400">
              <a:buNone/>
            </a:pPr>
            <a:endParaRPr lang="en-US" dirty="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9</a:t>
            </a:fld>
            <a:endParaRPr lang="en-US" sz="1200" b="0" i="0">
              <a:latin typeface="Calibri"/>
              <a:ea typeface="+mn-ea"/>
              <a:cs typeface="+mn-cs"/>
            </a:endParaRPr>
          </a:p>
        </p:txBody>
      </p:sp>
    </p:spTree>
    <p:extLst>
      <p:ext uri="{BB962C8B-B14F-4D97-AF65-F5344CB8AC3E}">
        <p14:creationId xmlns:p14="http://schemas.microsoft.com/office/powerpoint/2010/main" val="2249267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7/1/2017 8:15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Tous droits réservés. Microsoft, Windows, Windows Vista and other product names are or may be registered trademarks and/or trademarks in the U.S. and/or other countries.</a:t>
            </a:r>
          </a:p>
          <a:p>
            <a:pPr algn="l" defTabSz="914400">
              <a:buNone/>
            </a:pPr>
            <a:r>
              <a:rPr lang="en-US" sz="1200" b="0" i="0">
                <a:solidFill>
                  <a:srgbClr val="000000"/>
                </a:solidFill>
                <a:latin typeface="Calibri"/>
                <a:ea typeface="+mn-ea"/>
                <a:cs typeface="+mn-cs"/>
              </a:rPr>
              <a:t>The information herein is for informational purposes only and represents the current view of Microsoft Corporation as of the date of this presentation.  Microsoft devant répondre à des conditions de marché en perpétuelle évolution, ces informations ne doivent en aucun cas être interprétées comme un engagement de la part de Microsoft, et Microsoft ne saurait garantir leur exactitude au-delà de la date de cette présentation.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MICROSOFT MAKES NO WARRANTIES, EXPRESS, IMPLIED OR STATUTORY, AS TO THE INFORMATION IN THIS PRESENTATION.</a:t>
            </a:r>
          </a:p>
          <a:p>
            <a:pPr algn="l" defTabSz="914400">
              <a:buNone/>
            </a:pPr>
            <a:endParaRPr lang="en-US" dirty="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10</a:t>
            </a:fld>
            <a:endParaRPr lang="en-US" sz="1200" b="0" i="0">
              <a:latin typeface="Calibri"/>
              <a:ea typeface="+mn-ea"/>
              <a:cs typeface="+mn-cs"/>
            </a:endParaRPr>
          </a:p>
        </p:txBody>
      </p:sp>
    </p:spTree>
    <p:extLst>
      <p:ext uri="{BB962C8B-B14F-4D97-AF65-F5344CB8AC3E}">
        <p14:creationId xmlns:p14="http://schemas.microsoft.com/office/powerpoint/2010/main" val="3186592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7/1/2017 8:15 PM</a:t>
            </a:fld>
            <a:endParaRPr lang="en-US" sz="1200" b="0" i="0" dirty="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dirty="0">
                <a:solidFill>
                  <a:srgbClr val="000000"/>
                </a:solidFill>
                <a:latin typeface="Calibri"/>
                <a:ea typeface="+mn-ea"/>
                <a:cs typeface="+mn-cs"/>
              </a:rPr>
              <a:t>© 2007 Microsoft Corporation. </a:t>
            </a:r>
            <a:r>
              <a:rPr lang="en-US" sz="1200" b="0" i="0" dirty="0" err="1">
                <a:solidFill>
                  <a:srgbClr val="000000"/>
                </a:solidFill>
                <a:latin typeface="Calibri"/>
                <a:ea typeface="+mn-ea"/>
                <a:cs typeface="+mn-cs"/>
              </a:rPr>
              <a:t>Tous</a:t>
            </a:r>
            <a:r>
              <a:rPr lang="en-US" sz="1200" b="0" i="0" dirty="0">
                <a:solidFill>
                  <a:srgbClr val="000000"/>
                </a:solidFill>
                <a:latin typeface="Calibri"/>
                <a:ea typeface="+mn-ea"/>
                <a:cs typeface="+mn-cs"/>
              </a:rPr>
              <a:t> droits </a:t>
            </a:r>
            <a:r>
              <a:rPr lang="en-US" sz="1200" b="0" i="0" dirty="0" err="1">
                <a:solidFill>
                  <a:srgbClr val="000000"/>
                </a:solidFill>
                <a:latin typeface="Calibri"/>
                <a:ea typeface="+mn-ea"/>
                <a:cs typeface="+mn-cs"/>
              </a:rPr>
              <a:t>réservés</a:t>
            </a:r>
            <a:r>
              <a:rPr lang="en-US" sz="1200" b="0" i="0" dirty="0">
                <a:solidFill>
                  <a:srgbClr val="000000"/>
                </a:solidFill>
                <a:latin typeface="Calibri"/>
                <a:ea typeface="+mn-ea"/>
                <a:cs typeface="+mn-cs"/>
              </a:rPr>
              <a:t>. Microsoft, Windows, Windows Vista and other product names are or may be registered trademarks and/or trademarks in the U.S. and/or other countries.</a:t>
            </a:r>
          </a:p>
          <a:p>
            <a:pPr algn="l" defTabSz="914400">
              <a:buNone/>
            </a:pPr>
            <a:r>
              <a:rPr lang="en-US" sz="1200" b="0" i="0" dirty="0">
                <a:solidFill>
                  <a:srgbClr val="000000"/>
                </a:solidFill>
                <a:latin typeface="Calibri"/>
                <a:ea typeface="+mn-ea"/>
                <a:cs typeface="+mn-cs"/>
              </a:rPr>
              <a:t>The information herein is for informational purposes only and represents the current view of Microsoft Corporation as of the date of this presentation.  Microsoft </a:t>
            </a:r>
            <a:r>
              <a:rPr lang="en-US" sz="1200" b="0" i="0" dirty="0" err="1">
                <a:solidFill>
                  <a:srgbClr val="000000"/>
                </a:solidFill>
                <a:latin typeface="Calibri"/>
                <a:ea typeface="+mn-ea"/>
                <a:cs typeface="+mn-cs"/>
              </a:rPr>
              <a:t>devant</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répondre</a:t>
            </a:r>
            <a:r>
              <a:rPr lang="en-US" sz="1200" b="0" i="0" dirty="0">
                <a:solidFill>
                  <a:srgbClr val="000000"/>
                </a:solidFill>
                <a:latin typeface="Calibri"/>
                <a:ea typeface="+mn-ea"/>
                <a:cs typeface="+mn-cs"/>
              </a:rPr>
              <a:t> à des conditions de </a:t>
            </a:r>
            <a:r>
              <a:rPr lang="en-US" sz="1200" b="0" i="0" dirty="0" err="1">
                <a:solidFill>
                  <a:srgbClr val="000000"/>
                </a:solidFill>
                <a:latin typeface="Calibri"/>
                <a:ea typeface="+mn-ea"/>
                <a:cs typeface="+mn-cs"/>
              </a:rPr>
              <a:t>marché</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en</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perpétuelle</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évolution</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ces</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informations</a:t>
            </a:r>
            <a:r>
              <a:rPr lang="en-US" sz="1200" b="0" i="0" dirty="0">
                <a:solidFill>
                  <a:srgbClr val="000000"/>
                </a:solidFill>
                <a:latin typeface="Calibri"/>
                <a:ea typeface="+mn-ea"/>
                <a:cs typeface="+mn-cs"/>
              </a:rPr>
              <a:t> ne </a:t>
            </a:r>
            <a:r>
              <a:rPr lang="en-US" sz="1200" b="0" i="0" dirty="0" err="1">
                <a:solidFill>
                  <a:srgbClr val="000000"/>
                </a:solidFill>
                <a:latin typeface="Calibri"/>
                <a:ea typeface="+mn-ea"/>
                <a:cs typeface="+mn-cs"/>
              </a:rPr>
              <a:t>doivent</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en</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aucun</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cas</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être</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interprétées</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comme</a:t>
            </a:r>
            <a:r>
              <a:rPr lang="en-US" sz="1200" b="0" i="0" dirty="0">
                <a:solidFill>
                  <a:srgbClr val="000000"/>
                </a:solidFill>
                <a:latin typeface="Calibri"/>
                <a:ea typeface="+mn-ea"/>
                <a:cs typeface="+mn-cs"/>
              </a:rPr>
              <a:t> un engagement de la part de Microsoft, et Microsoft ne </a:t>
            </a:r>
            <a:r>
              <a:rPr lang="en-US" sz="1200" b="0" i="0" dirty="0" err="1">
                <a:solidFill>
                  <a:srgbClr val="000000"/>
                </a:solidFill>
                <a:latin typeface="Calibri"/>
                <a:ea typeface="+mn-ea"/>
                <a:cs typeface="+mn-cs"/>
              </a:rPr>
              <a:t>saurait</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garantir</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leur</a:t>
            </a:r>
            <a:r>
              <a:rPr lang="en-US" sz="1200" b="0" i="0" dirty="0">
                <a:solidFill>
                  <a:srgbClr val="000000"/>
                </a:solidFill>
                <a:latin typeface="Calibri"/>
                <a:ea typeface="+mn-ea"/>
                <a:cs typeface="+mn-cs"/>
              </a:rPr>
              <a:t> exactitude au-</a:t>
            </a:r>
            <a:r>
              <a:rPr lang="en-US" sz="1200" b="0" i="0" dirty="0" err="1">
                <a:solidFill>
                  <a:srgbClr val="000000"/>
                </a:solidFill>
                <a:latin typeface="Calibri"/>
                <a:ea typeface="+mn-ea"/>
                <a:cs typeface="+mn-cs"/>
              </a:rPr>
              <a:t>delà</a:t>
            </a:r>
            <a:r>
              <a:rPr lang="en-US" sz="1200" b="0" i="0" dirty="0">
                <a:solidFill>
                  <a:srgbClr val="000000"/>
                </a:solidFill>
                <a:latin typeface="Calibri"/>
                <a:ea typeface="+mn-ea"/>
                <a:cs typeface="+mn-cs"/>
              </a:rPr>
              <a:t> de la date de </a:t>
            </a:r>
            <a:r>
              <a:rPr lang="en-US" sz="1200" b="0" i="0" dirty="0" err="1">
                <a:solidFill>
                  <a:srgbClr val="000000"/>
                </a:solidFill>
                <a:latin typeface="Calibri"/>
                <a:ea typeface="+mn-ea"/>
                <a:cs typeface="+mn-cs"/>
              </a:rPr>
              <a:t>cette</a:t>
            </a:r>
            <a:r>
              <a:rPr lang="en-US" sz="1200" b="0" i="0" dirty="0">
                <a:solidFill>
                  <a:srgbClr val="000000"/>
                </a:solidFill>
                <a:latin typeface="Calibri"/>
                <a:ea typeface="+mn-ea"/>
                <a:cs typeface="+mn-cs"/>
              </a:rPr>
              <a:t> </a:t>
            </a:r>
            <a:r>
              <a:rPr lang="en-US" sz="1200" b="0" i="0" dirty="0" err="1">
                <a:solidFill>
                  <a:srgbClr val="000000"/>
                </a:solidFill>
                <a:latin typeface="Calibri"/>
                <a:ea typeface="+mn-ea"/>
                <a:cs typeface="+mn-cs"/>
              </a:rPr>
              <a:t>présentation</a:t>
            </a:r>
            <a:r>
              <a:rPr lang="en-US" sz="1200" b="0" i="0" dirty="0">
                <a:solidFill>
                  <a:srgbClr val="000000"/>
                </a:solidFill>
                <a:latin typeface="Calibri"/>
                <a:ea typeface="+mn-ea"/>
                <a:cs typeface="+mn-cs"/>
              </a:rPr>
              <a:t>.  </a:t>
            </a:r>
            <a:br>
              <a:rPr lang="en-US" sz="1200" b="0" i="0" dirty="0">
                <a:solidFill>
                  <a:srgbClr val="000000"/>
                </a:solidFill>
                <a:latin typeface="Calibri"/>
                <a:ea typeface="+mn-ea"/>
                <a:cs typeface="+mn-cs"/>
              </a:rPr>
            </a:br>
            <a:r>
              <a:rPr lang="en-US" sz="1200" b="0" i="0" dirty="0">
                <a:solidFill>
                  <a:srgbClr val="000000"/>
                </a:solidFill>
                <a:latin typeface="Calibri"/>
                <a:ea typeface="+mn-ea"/>
                <a:cs typeface="+mn-cs"/>
              </a:rPr>
              <a:t>MICROSOFT MAKES NO WARRANTIES, EXPRESS, IMPLIED OR STATUTORY, AS TO THE INFORMATION IN THIS PRESENTATION.</a:t>
            </a:r>
          </a:p>
          <a:p>
            <a:pPr algn="l" defTabSz="914400">
              <a:buNone/>
            </a:pPr>
            <a:endParaRPr lang="en-US" dirty="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17</a:t>
            </a:fld>
            <a:endParaRPr lang="en-US" sz="1200" b="0" i="0">
              <a:latin typeface="Calibri"/>
              <a:ea typeface="+mn-ea"/>
              <a:cs typeface="+mn-cs"/>
            </a:endParaRPr>
          </a:p>
        </p:txBody>
      </p:sp>
    </p:spTree>
    <p:extLst>
      <p:ext uri="{BB962C8B-B14F-4D97-AF65-F5344CB8AC3E}">
        <p14:creationId xmlns:p14="http://schemas.microsoft.com/office/powerpoint/2010/main" val="2919190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73667" y="1905001"/>
            <a:ext cx="10242551" cy="1523495"/>
          </a:xfrm>
        </p:spPr>
        <p:txBody>
          <a:bodyPr>
            <a:noAutofit/>
          </a:bodyPr>
          <a:lstStyle>
            <a:lvl1pPr>
              <a:lnSpc>
                <a:spcPct val="90000"/>
              </a:lnSpc>
              <a:defRPr sz="5400"/>
            </a:lvl1pPr>
          </a:lstStyle>
          <a:p>
            <a:r>
              <a:rPr lang="fr-FR"/>
              <a:t>Modifiez le style du titre</a:t>
            </a:r>
            <a:endParaRPr lang="en-US" dirty="0"/>
          </a:p>
        </p:txBody>
      </p:sp>
      <p:sp>
        <p:nvSpPr>
          <p:cNvPr id="3" name="Subtitle 2"/>
          <p:cNvSpPr>
            <a:spLocks noGrp="1"/>
          </p:cNvSpPr>
          <p:nvPr>
            <p:ph type="subTitle" idx="1"/>
          </p:nvPr>
        </p:nvSpPr>
        <p:spPr>
          <a:xfrm>
            <a:off x="973666" y="4344989"/>
            <a:ext cx="10242551"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fr-FR"/>
              <a:t>Modifier le style des sous-titres du masque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fr-FR"/>
              <a:t>Modifiez le style du titre</a:t>
            </a:r>
            <a:endParaRPr lang="en-US" dirty="0"/>
          </a:p>
        </p:txBody>
      </p:sp>
      <p:sp>
        <p:nvSpPr>
          <p:cNvPr id="6" name="Text Placeholder 5"/>
          <p:cNvSpPr>
            <a:spLocks noGrp="1"/>
          </p:cNvSpPr>
          <p:nvPr>
            <p:ph type="body" sz="quarter" idx="10"/>
          </p:nvPr>
        </p:nvSpPr>
        <p:spPr bwMode="white">
          <a:xfrm>
            <a:off x="508000" y="1411553"/>
            <a:ext cx="11176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fr-FR"/>
              <a:t>Modifiez le style du titre</a:t>
            </a:r>
            <a:endParaRPr lang="en-US" dirty="0"/>
          </a:p>
        </p:txBody>
      </p:sp>
      <p:sp>
        <p:nvSpPr>
          <p:cNvPr id="6" name="Text Placeholder 5"/>
          <p:cNvSpPr>
            <a:spLocks noGrp="1"/>
          </p:cNvSpPr>
          <p:nvPr>
            <p:ph type="body" sz="quarter" idx="10"/>
          </p:nvPr>
        </p:nvSpPr>
        <p:spPr bwMode="white">
          <a:xfrm>
            <a:off x="508000" y="1411553"/>
            <a:ext cx="11176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6"/>
          <p:cNvSpPr>
            <a:spLocks noGrp="1"/>
          </p:cNvSpPr>
          <p:nvPr>
            <p:ph type="body" sz="quarter" idx="11"/>
          </p:nvPr>
        </p:nvSpPr>
        <p:spPr>
          <a:xfrm>
            <a:off x="1" y="6238876"/>
            <a:ext cx="12192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fr-FR"/>
              <a:t>Modifier les styles du texte du masque</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825625" y="649805"/>
            <a:ext cx="9390944" cy="1523494"/>
          </a:xfrm>
        </p:spPr>
        <p:txBody>
          <a:bodyPr anchor="ctr" anchorCtr="0">
            <a:noAutofit/>
          </a:bodyPr>
          <a:lstStyle>
            <a:lvl1pPr>
              <a:lnSpc>
                <a:spcPct val="90000"/>
              </a:lnSpc>
              <a:defRPr sz="5400"/>
            </a:lvl1pPr>
          </a:lstStyle>
          <a:p>
            <a:r>
              <a:rPr lang="fr-FR"/>
              <a:t>Modifiez le style du titre</a:t>
            </a:r>
            <a:endParaRPr lang="en-US" dirty="0"/>
          </a:p>
        </p:txBody>
      </p:sp>
      <p:sp>
        <p:nvSpPr>
          <p:cNvPr id="3" name="Subtitle 2"/>
          <p:cNvSpPr>
            <a:spLocks noGrp="1"/>
          </p:cNvSpPr>
          <p:nvPr>
            <p:ph type="subTitle" idx="1"/>
          </p:nvPr>
        </p:nvSpPr>
        <p:spPr>
          <a:xfrm>
            <a:off x="1825273" y="4344989"/>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fr-FR"/>
              <a:t>Modifier le style des sous-titres du masque</a:t>
            </a:r>
            <a:endParaRPr lang="en-US" dirty="0"/>
          </a:p>
        </p:txBody>
      </p:sp>
      <p:sp>
        <p:nvSpPr>
          <p:cNvPr id="7" name="Text Placeholder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0" i="1" u="none" strike="noStrike" kern="0" cap="none" spc="-150" normalizeH="0" baseline="0" noProof="0" dirty="0" smtClean="0">
                <a:ln w="3175">
                  <a:noFill/>
                </a:ln>
                <a:gradFill flip="none" rotWithShape="1">
                  <a:gsLst>
                    <a:gs pos="0">
                      <a:schemeClr val="tx1">
                        <a:lumMod val="65000"/>
                      </a:schemeClr>
                    </a:gs>
                    <a:gs pos="50000">
                      <a:schemeClr val="tx1"/>
                    </a:gs>
                  </a:gsLst>
                  <a:lin ang="5400000" scaled="1"/>
                  <a:tileRect/>
                </a:gradFill>
                <a:effectLst>
                  <a:outerShdw blurRad="50800" dist="38100" dir="2700000" algn="tl" rotWithShape="0">
                    <a:prstClr val="black">
                      <a:alpha val="40000"/>
                    </a:prstClr>
                  </a:outerShdw>
                  <a:reflection blurRad="6350" stA="55000" endA="300" endPos="45500" dir="5400000" sy="-100000" algn="bl" rotWithShape="0"/>
                </a:effectLst>
                <a:uLnTx/>
                <a:uFillTx/>
                <a:latin typeface="+mn-lt"/>
                <a:ea typeface="+mn-ea"/>
                <a:cs typeface="Arial" charset="0"/>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963084" y="1905000"/>
            <a:ext cx="10720917"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825625" y="649805"/>
            <a:ext cx="9390944" cy="1523494"/>
          </a:xfrm>
        </p:spPr>
        <p:txBody>
          <a:bodyPr anchor="ctr" anchorCtr="0">
            <a:noAutofit/>
          </a:bodyPr>
          <a:lstStyle>
            <a:lvl1pPr>
              <a:lnSpc>
                <a:spcPct val="90000"/>
              </a:lnSpc>
              <a:defRPr sz="5400"/>
            </a:lvl1pPr>
          </a:lstStyle>
          <a:p>
            <a:r>
              <a:rPr lang="fr-FR"/>
              <a:t>Modifiez le style du titre</a:t>
            </a:r>
            <a:endParaRPr lang="en-US" dirty="0"/>
          </a:p>
        </p:txBody>
      </p:sp>
      <p:sp>
        <p:nvSpPr>
          <p:cNvPr id="3" name="Subtitle 2"/>
          <p:cNvSpPr>
            <a:spLocks noGrp="1"/>
          </p:cNvSpPr>
          <p:nvPr>
            <p:ph type="subTitle" idx="1"/>
          </p:nvPr>
        </p:nvSpPr>
        <p:spPr>
          <a:xfrm>
            <a:off x="1825273" y="4344989"/>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fr-FR"/>
              <a:t>Modifier le style des sous-titres du masque</a:t>
            </a:r>
            <a:endParaRPr lang="en-US" dirty="0"/>
          </a:p>
        </p:txBody>
      </p:sp>
      <p:sp>
        <p:nvSpPr>
          <p:cNvPr id="7" name="Text Placeholder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0" i="1" u="none" strike="noStrike" kern="0" cap="none" spc="-150" normalizeH="0" baseline="0" noProof="0" dirty="0" smtClean="0">
                <a:ln w="3175">
                  <a:noFill/>
                </a:ln>
                <a:gradFill flip="none" rotWithShape="1">
                  <a:gsLst>
                    <a:gs pos="0">
                      <a:schemeClr val="tx1">
                        <a:lumMod val="65000"/>
                      </a:schemeClr>
                    </a:gs>
                    <a:gs pos="50000">
                      <a:schemeClr val="tx1"/>
                    </a:gs>
                  </a:gsLst>
                  <a:lin ang="5400000" scaled="1"/>
                  <a:tileRect/>
                </a:gradFill>
                <a:effectLst>
                  <a:outerShdw blurRad="50800" dist="38100" dir="2700000" algn="tl" rotWithShape="0">
                    <a:prstClr val="black">
                      <a:alpha val="40000"/>
                    </a:prstClr>
                  </a:outerShdw>
                  <a:reflection blurRad="6350" stA="55000" endA="300" endPos="45500" dir="5400000" sy="-100000" algn="bl" rotWithShape="0"/>
                </a:effectLst>
                <a:uLnTx/>
                <a:uFillTx/>
                <a:latin typeface="+mn-lt"/>
                <a:ea typeface="+mn-ea"/>
                <a:cs typeface="Arial" charset="0"/>
              </a:defRPr>
            </a:lvl1pPr>
          </a:lstStyle>
          <a:p>
            <a:pPr lvl="0"/>
            <a:r>
              <a:rPr lang="en-US" dirty="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6" name="Text Placeholder 5"/>
          <p:cNvSpPr>
            <a:spLocks noGrp="1"/>
          </p:cNvSpPr>
          <p:nvPr>
            <p:ph type="body" sz="quarter" idx="10"/>
          </p:nvPr>
        </p:nvSpPr>
        <p:spPr>
          <a:xfrm>
            <a:off x="508000" y="1411552"/>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a:xfrm>
            <a:off x="508000" y="1412875"/>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508000" y="1411553"/>
            <a:ext cx="54864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97600" y="1411553"/>
            <a:ext cx="54864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508000" y="1757802"/>
            <a:ext cx="5486400"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507999" y="2174875"/>
            <a:ext cx="54864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94642" y="1757802"/>
            <a:ext cx="548935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93368" y="2174875"/>
            <a:ext cx="549063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8000" y="230189"/>
            <a:ext cx="11176000" cy="664797"/>
          </a:xfrm>
          <a:prstGeom prst="rect">
            <a:avLst/>
          </a:prstGeom>
        </p:spPr>
        <p:txBody>
          <a:bodyPr vert="horz" wrap="square" lIns="0" tIns="0" rIns="0" bIns="0" rtlCol="0" anchor="t">
            <a:spAutoFit/>
          </a:bodyPr>
          <a:lstStyle/>
          <a:p>
            <a:r>
              <a:rPr lang="fr-FR"/>
              <a:t>Modifiez le style du titre</a:t>
            </a:r>
            <a:endParaRPr lang="en-US" dirty="0"/>
          </a:p>
        </p:txBody>
      </p:sp>
      <p:sp>
        <p:nvSpPr>
          <p:cNvPr id="3" name="Text Placeholder 2"/>
          <p:cNvSpPr>
            <a:spLocks noGrp="1"/>
          </p:cNvSpPr>
          <p:nvPr>
            <p:ph type="body" idx="1"/>
          </p:nvPr>
        </p:nvSpPr>
        <p:spPr>
          <a:xfrm>
            <a:off x="508000" y="1412876"/>
            <a:ext cx="11176000" cy="2135969"/>
          </a:xfrm>
          <a:prstGeom prst="rect">
            <a:avLst/>
          </a:prstGeom>
        </p:spPr>
        <p:txBody>
          <a:bodyPr vert="horz" lIns="0" tIns="0" rIns="0" bIns="0" rtlCol="0">
            <a:sp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12192000" cy="5558294"/>
          </a:xfrm>
          <a:prstGeom prst="rect">
            <a:avLst/>
          </a:prstGeom>
        </p:spPr>
      </p:pic>
      <p:sp>
        <p:nvSpPr>
          <p:cNvPr id="2" name="Title Placeholder 1"/>
          <p:cNvSpPr>
            <a:spLocks noGrp="1"/>
          </p:cNvSpPr>
          <p:nvPr>
            <p:ph type="title"/>
          </p:nvPr>
        </p:nvSpPr>
        <p:spPr>
          <a:xfrm>
            <a:off x="508000" y="230189"/>
            <a:ext cx="11176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963083" y="1905001"/>
            <a:ext cx="10720917"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9376" y="836712"/>
            <a:ext cx="11521280" cy="1142621"/>
          </a:xfrm>
        </p:spPr>
        <p:txBody>
          <a:bodyPr/>
          <a:lstStyle/>
          <a:p>
            <a:pPr algn="ctr" defTabSz="685800">
              <a:spcBef>
                <a:spcPts val="0"/>
              </a:spcBef>
            </a:pPr>
            <a:r>
              <a:rPr lang="fr-FR" noProof="1">
                <a:effectLst>
                  <a:outerShdw blurRad="50800" dist="38100" dir="2700000" algn="tl">
                    <a:prstClr val="black">
                      <a:alpha val="40000"/>
                    </a:prstClr>
                  </a:outerShdw>
                </a:effectLst>
                <a:latin typeface="Calibri"/>
                <a:cs typeface="Arial"/>
              </a:rPr>
              <a:t>Andrógenos : Patologias,  Diagnosticos</a:t>
            </a:r>
            <a:r>
              <a:rPr lang="fr-FR" noProof="1">
                <a:effectLst>
                  <a:outerShdw blurRad="50800" dist="38100" dir="2700000" algn="tl">
                    <a:prstClr val="black">
                      <a:alpha val="40000"/>
                    </a:prstClr>
                  </a:outerShdw>
                </a:effectLst>
                <a:cs typeface="Arial"/>
              </a:rPr>
              <a:t>, Bioquímica dinámica, </a:t>
            </a:r>
            <a:r>
              <a:rPr lang="fr-FR" noProof="1">
                <a:effectLst>
                  <a:outerShdw blurRad="50800" dist="38100" dir="2700000" algn="tl">
                    <a:prstClr val="black">
                      <a:alpha val="40000"/>
                    </a:prstClr>
                  </a:outerShdw>
                </a:effectLst>
                <a:latin typeface="Calibri"/>
                <a:cs typeface="Arial"/>
              </a:rPr>
              <a:t>Tratamientos </a:t>
            </a:r>
            <a:br>
              <a:rPr lang="fr-FR" noProof="1">
                <a:effectLst>
                  <a:outerShdw blurRad="50800" dist="38100" dir="2700000" algn="tl">
                    <a:prstClr val="black">
                      <a:alpha val="40000"/>
                    </a:prstClr>
                  </a:outerShdw>
                </a:effectLst>
                <a:latin typeface="Calibri"/>
                <a:cs typeface="Arial"/>
              </a:rPr>
            </a:br>
            <a:r>
              <a:rPr lang="fr-FR" noProof="1">
                <a:effectLst>
                  <a:outerShdw blurRad="50800" dist="38100" dir="2700000" algn="tl">
                    <a:prstClr val="black">
                      <a:alpha val="40000"/>
                    </a:prstClr>
                  </a:outerShdw>
                </a:effectLst>
                <a:latin typeface="Calibri"/>
                <a:cs typeface="Arial"/>
              </a:rPr>
              <a:t>del Hombre y de la Mujer</a:t>
            </a:r>
            <a:br>
              <a:rPr lang="fr-FR" noProof="1">
                <a:effectLst>
                  <a:outerShdw blurRad="50800" dist="38100" dir="2700000" algn="tl">
                    <a:prstClr val="black">
                      <a:alpha val="40000"/>
                    </a:prstClr>
                  </a:outerShdw>
                </a:effectLst>
                <a:latin typeface="Calibri"/>
                <a:cs typeface="Arial"/>
              </a:rPr>
            </a:br>
            <a:r>
              <a:rPr lang="fr-FR" noProof="1">
                <a:effectLst>
                  <a:outerShdw blurRad="50800" dist="38100" dir="2700000" algn="tl">
                    <a:prstClr val="black">
                      <a:alpha val="40000"/>
                    </a:prstClr>
                  </a:outerShdw>
                </a:effectLst>
                <a:latin typeface="Calibri"/>
                <a:cs typeface="Arial"/>
              </a:rPr>
              <a:t>en la práctica médica diaria Anti Aging</a:t>
            </a:r>
          </a:p>
        </p:txBody>
      </p:sp>
      <p:sp>
        <p:nvSpPr>
          <p:cNvPr id="3" name="Subtitle 2"/>
          <p:cNvSpPr>
            <a:spLocks noGrp="1"/>
          </p:cNvSpPr>
          <p:nvPr>
            <p:ph type="subTitle" idx="1"/>
          </p:nvPr>
        </p:nvSpPr>
        <p:spPr>
          <a:xfrm>
            <a:off x="1199456" y="4365104"/>
            <a:ext cx="10369152" cy="1584176"/>
          </a:xfrm>
        </p:spPr>
        <p:txBody>
          <a:bodyPr>
            <a:normAutofit fontScale="40000" lnSpcReduction="20000"/>
          </a:bodyPr>
          <a:lstStyle/>
          <a:p>
            <a:pPr algn="ctr"/>
            <a:r>
              <a:rPr lang="fr-FR" sz="11000" noProof="1">
                <a:solidFill>
                  <a:srgbClr val="FFFFFF">
                    <a:tint val="75000"/>
                  </a:srgbClr>
                </a:solidFill>
              </a:rPr>
              <a:t>por Georges Debled</a:t>
            </a:r>
          </a:p>
          <a:p>
            <a:pPr algn="ctr"/>
            <a:endParaRPr lang="fr-FR" sz="11000" b="0" i="0" noProof="1">
              <a:solidFill>
                <a:srgbClr val="FFFFFF">
                  <a:tint val="75000"/>
                </a:srgbClr>
              </a:solidFill>
            </a:endParaRPr>
          </a:p>
          <a:p>
            <a:pPr algn="ctr"/>
            <a:r>
              <a:rPr lang="fr-FR" sz="11000" noProof="1">
                <a:solidFill>
                  <a:srgbClr val="FFFFFF">
                    <a:tint val="75000"/>
                  </a:srgbClr>
                </a:solidFill>
              </a:rPr>
              <a:t>Curso SEMAL : Barcelona, 10 de junio 2017</a:t>
            </a:r>
            <a:endParaRPr lang="fr-FR" sz="11000" b="0" i="0" noProof="1">
              <a:solidFill>
                <a:srgbClr val="FFFFFF">
                  <a:tint val="75000"/>
                </a:srgbClr>
              </a:solidFill>
            </a:endParaRPr>
          </a:p>
          <a:p>
            <a:pPr algn="ctr"/>
            <a:endParaRPr lang="fr-FR" b="0" i="0" noProof="1">
              <a:solidFill>
                <a:srgbClr val="FFFFFF">
                  <a:tint val="75000"/>
                </a:srgbClr>
              </a:solidFill>
            </a:endParaRPr>
          </a:p>
        </p:txBody>
      </p:sp>
    </p:spTree>
    <p:extLst>
      <p:ext uri="{BB962C8B-B14F-4D97-AF65-F5344CB8AC3E}">
        <p14:creationId xmlns:p14="http://schemas.microsoft.com/office/powerpoint/2010/main" val="1376000726"/>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3472" y="1916832"/>
            <a:ext cx="9390944" cy="3384376"/>
          </a:xfrm>
        </p:spPr>
        <p:txBody>
          <a:bodyPr/>
          <a:lstStyle/>
          <a:p>
            <a:pPr algn="ctr" defTabSz="914400">
              <a:spcBef>
                <a:spcPts val="0"/>
              </a:spcBef>
            </a:pPr>
            <a:r>
              <a:rPr lang="fr-FR" sz="8800" noProof="1"/>
              <a:t>Diagnosticos</a:t>
            </a:r>
            <a:br>
              <a:rPr lang="fr-FR" sz="8800" noProof="1"/>
            </a:br>
            <a:r>
              <a:rPr lang="fr-FR" sz="6000" noProof="1">
                <a:solidFill>
                  <a:schemeClr val="tx1"/>
                </a:solidFill>
              </a:rPr>
              <a:t>Bioquímia dinámica</a:t>
            </a:r>
            <a:br>
              <a:rPr lang="fr-FR" sz="6000" noProof="1">
                <a:solidFill>
                  <a:schemeClr val="tx1"/>
                </a:solidFill>
              </a:rPr>
            </a:br>
            <a:r>
              <a:rPr lang="fr-FR" sz="6000" noProof="1">
                <a:solidFill>
                  <a:schemeClr val="tx1"/>
                </a:solidFill>
              </a:rPr>
              <a:t>Pruebas asociadas</a:t>
            </a:r>
            <a:br>
              <a:rPr lang="fr-FR" noProof="1"/>
            </a:br>
            <a:endParaRPr lang="fr-FR" noProof="1">
              <a:effectLst>
                <a:outerShdw blurRad="50800" dist="38100" dir="2700000" algn="tl">
                  <a:prstClr val="black">
                    <a:alpha val="40000"/>
                  </a:prstClr>
                </a:outerShdw>
              </a:effectLst>
              <a:latin typeface="Calibri"/>
              <a:cs typeface="Arial"/>
            </a:endParaRPr>
          </a:p>
        </p:txBody>
      </p:sp>
      <p:sp>
        <p:nvSpPr>
          <p:cNvPr id="4" name="Text Placeholder 3"/>
          <p:cNvSpPr>
            <a:spLocks noGrp="1"/>
          </p:cNvSpPr>
          <p:nvPr>
            <p:ph type="body" sz="quarter" idx="10"/>
          </p:nvPr>
        </p:nvSpPr>
        <p:spPr>
          <a:xfrm>
            <a:off x="767408" y="260648"/>
            <a:ext cx="10253485" cy="1384994"/>
          </a:xfrm>
        </p:spPr>
        <p:txBody>
          <a:bodyPr/>
          <a:lstStyle/>
          <a:p>
            <a:pPr algn="ctr"/>
            <a:r>
              <a:rPr lang="fr-FR" noProof="1"/>
              <a:t> </a:t>
            </a:r>
            <a:r>
              <a:rPr lang="fr-FR" sz="6600" noProof="1"/>
              <a:t>Tercera Parte</a:t>
            </a:r>
          </a:p>
        </p:txBody>
      </p:sp>
      <p:sp>
        <p:nvSpPr>
          <p:cNvPr id="5" name="Sous-titre 2"/>
          <p:cNvSpPr txBox="1">
            <a:spLocks/>
          </p:cNvSpPr>
          <p:nvPr/>
        </p:nvSpPr>
        <p:spPr>
          <a:xfrm>
            <a:off x="3143672" y="4333154"/>
            <a:ext cx="5410366" cy="46166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ES" dirty="0"/>
              <a:t>                                                                       </a:t>
            </a:r>
          </a:p>
        </p:txBody>
      </p:sp>
    </p:spTree>
    <p:extLst>
      <p:ext uri="{BB962C8B-B14F-4D97-AF65-F5344CB8AC3E}">
        <p14:creationId xmlns:p14="http://schemas.microsoft.com/office/powerpoint/2010/main" val="71044652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67408" y="1093942"/>
            <a:ext cx="10657184" cy="4927345"/>
          </a:xfrm>
        </p:spPr>
        <p:txBody>
          <a:bodyPr/>
          <a:lstStyle/>
          <a:p>
            <a:r>
              <a:rPr lang="es-ES" sz="4400" dirty="0"/>
              <a:t>1. Estructuras moleculares y propiedades de los andrógenos.</a:t>
            </a:r>
            <a:br>
              <a:rPr lang="es-ES" sz="4400" dirty="0"/>
            </a:br>
            <a:br>
              <a:rPr lang="es-ES" sz="4400" dirty="0"/>
            </a:br>
            <a:r>
              <a:rPr lang="es-ES" sz="4400" dirty="0"/>
              <a:t>2. ¿Que pensar de la DHEA? y de los precursores…</a:t>
            </a:r>
            <a:br>
              <a:rPr lang="es-ES" sz="4400" dirty="0"/>
            </a:br>
            <a:br>
              <a:rPr lang="es-ES" sz="4400" dirty="0"/>
            </a:br>
            <a:r>
              <a:rPr lang="es-ES" sz="4400" dirty="0"/>
              <a:t>3. Dihidrotestosterona</a:t>
            </a:r>
            <a:br>
              <a:rPr lang="es-ES" sz="4400" dirty="0"/>
            </a:br>
            <a:br>
              <a:rPr lang="es-ES" sz="4400" dirty="0"/>
            </a:br>
            <a:r>
              <a:rPr lang="es-ES" sz="4400" dirty="0"/>
              <a:t>4. Mesterolona </a:t>
            </a:r>
            <a:br>
              <a:rPr lang="es-ES" sz="4000" dirty="0"/>
            </a:br>
            <a:br>
              <a:rPr lang="es-ES" sz="4000" dirty="0"/>
            </a:br>
            <a:br>
              <a:rPr lang="es-ES" dirty="0"/>
            </a:br>
            <a:r>
              <a:rPr lang="es-ES" dirty="0"/>
              <a:t>	</a:t>
            </a:r>
            <a:br>
              <a:rPr lang="es-ES" dirty="0"/>
            </a:br>
            <a:r>
              <a:rPr lang="es-ES" dirty="0"/>
              <a:t>	</a:t>
            </a:r>
            <a:br>
              <a:rPr lang="es-ES" dirty="0"/>
            </a:br>
            <a:br>
              <a:rPr lang="es-ES" dirty="0"/>
            </a:br>
            <a:br>
              <a:rPr lang="es-ES" dirty="0"/>
            </a:br>
            <a:br>
              <a:rPr lang="es-ES" dirty="0"/>
            </a:br>
            <a:br>
              <a:rPr lang="es-ES" dirty="0"/>
            </a:br>
            <a:br>
              <a:rPr lang="es-ES" dirty="0"/>
            </a:br>
            <a:br>
              <a:rPr lang="es-ES" dirty="0"/>
            </a:br>
            <a:br>
              <a:rPr lang="es-ES" dirty="0"/>
            </a:br>
            <a:endParaRPr lang="es-ES" dirty="0"/>
          </a:p>
        </p:txBody>
      </p:sp>
      <p:sp>
        <p:nvSpPr>
          <p:cNvPr id="4" name="ZoneTexte 3"/>
          <p:cNvSpPr txBox="1"/>
          <p:nvPr/>
        </p:nvSpPr>
        <p:spPr>
          <a:xfrm>
            <a:off x="1271464" y="128847"/>
            <a:ext cx="9649072" cy="923330"/>
          </a:xfrm>
          <a:prstGeom prst="rect">
            <a:avLst/>
          </a:prstGeom>
          <a:noFill/>
        </p:spPr>
        <p:txBody>
          <a:bodyPr wrap="square" rtlCol="0">
            <a:spAutoFit/>
          </a:bodyPr>
          <a:lstStyle/>
          <a:p>
            <a:pPr algn="ctr"/>
            <a:r>
              <a:rPr lang="fr-FR" sz="5400" noProof="1"/>
              <a:t>Bioquímia dinámica (1)</a:t>
            </a:r>
            <a:endParaRPr lang="es-ES" sz="5400" dirty="0"/>
          </a:p>
        </p:txBody>
      </p:sp>
    </p:spTree>
    <p:extLst>
      <p:ext uri="{BB962C8B-B14F-4D97-AF65-F5344CB8AC3E}">
        <p14:creationId xmlns:p14="http://schemas.microsoft.com/office/powerpoint/2010/main" val="368502573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39416" y="1555608"/>
            <a:ext cx="10657184" cy="4549278"/>
          </a:xfrm>
        </p:spPr>
        <p:txBody>
          <a:bodyPr/>
          <a:lstStyle/>
          <a:p>
            <a:r>
              <a:rPr lang="es-ES" sz="4400" dirty="0"/>
              <a:t>5. Estrógenos y Progesterona</a:t>
            </a:r>
            <a:br>
              <a:rPr lang="es-ES" sz="4400" dirty="0"/>
            </a:br>
            <a:br>
              <a:rPr lang="es-ES" sz="4400" dirty="0"/>
            </a:br>
            <a:r>
              <a:rPr lang="es-ES" sz="4400" dirty="0"/>
              <a:t>6. Testosterona y tiroxina</a:t>
            </a:r>
            <a:br>
              <a:rPr lang="es-ES" sz="4400" dirty="0"/>
            </a:br>
            <a:br>
              <a:rPr lang="es-ES" sz="4400" dirty="0"/>
            </a:br>
            <a:r>
              <a:rPr lang="es-ES" sz="4400" dirty="0"/>
              <a:t>7. Testosterona y cortisol</a:t>
            </a:r>
            <a:br>
              <a:rPr lang="es-ES" sz="4400" dirty="0"/>
            </a:br>
            <a:br>
              <a:rPr lang="es-ES" sz="4400" dirty="0"/>
            </a:br>
            <a:r>
              <a:rPr lang="es-ES" sz="4400" dirty="0"/>
              <a:t>8. ¿ Que pensar  de la GH ?</a:t>
            </a:r>
            <a:br>
              <a:rPr lang="es-ES" sz="4400" dirty="0"/>
            </a:br>
            <a:br>
              <a:rPr lang="es-ES" sz="4400" dirty="0"/>
            </a:br>
            <a:br>
              <a:rPr lang="es-ES" sz="4400" dirty="0"/>
            </a:br>
            <a:r>
              <a:rPr lang="es-ES" dirty="0"/>
              <a:t>	</a:t>
            </a:r>
            <a:br>
              <a:rPr lang="es-ES" dirty="0"/>
            </a:br>
            <a:r>
              <a:rPr lang="es-ES" dirty="0"/>
              <a:t>	</a:t>
            </a:r>
            <a:br>
              <a:rPr lang="es-ES" dirty="0"/>
            </a:br>
            <a:br>
              <a:rPr lang="es-ES" dirty="0"/>
            </a:br>
            <a:br>
              <a:rPr lang="es-ES" dirty="0"/>
            </a:br>
            <a:br>
              <a:rPr lang="es-ES" dirty="0"/>
            </a:br>
            <a:br>
              <a:rPr lang="es-ES" dirty="0"/>
            </a:br>
            <a:br>
              <a:rPr lang="es-ES" dirty="0"/>
            </a:br>
            <a:br>
              <a:rPr lang="es-ES" dirty="0"/>
            </a:br>
            <a:br>
              <a:rPr lang="es-ES" dirty="0"/>
            </a:br>
            <a:endParaRPr lang="es-ES" dirty="0"/>
          </a:p>
        </p:txBody>
      </p:sp>
      <p:sp>
        <p:nvSpPr>
          <p:cNvPr id="6" name="ZoneTexte 5">
            <a:extLst>
              <a:ext uri="{FF2B5EF4-FFF2-40B4-BE49-F238E27FC236}">
                <a16:creationId xmlns:a16="http://schemas.microsoft.com/office/drawing/2014/main" id="{A4F03E5D-4132-4ACE-88CE-85CC45638022}"/>
              </a:ext>
            </a:extLst>
          </p:cNvPr>
          <p:cNvSpPr txBox="1"/>
          <p:nvPr/>
        </p:nvSpPr>
        <p:spPr>
          <a:xfrm>
            <a:off x="1271464" y="128847"/>
            <a:ext cx="9649072" cy="923330"/>
          </a:xfrm>
          <a:prstGeom prst="rect">
            <a:avLst/>
          </a:prstGeom>
          <a:noFill/>
        </p:spPr>
        <p:txBody>
          <a:bodyPr wrap="square" rtlCol="0">
            <a:spAutoFit/>
          </a:bodyPr>
          <a:lstStyle/>
          <a:p>
            <a:pPr algn="ctr"/>
            <a:r>
              <a:rPr lang="fr-FR" sz="5400" noProof="1"/>
              <a:t>Bioquímia dinámica (2)</a:t>
            </a:r>
            <a:endParaRPr lang="es-ES" sz="5400" dirty="0"/>
          </a:p>
        </p:txBody>
      </p:sp>
      <p:sp>
        <p:nvSpPr>
          <p:cNvPr id="8" name="Sous-titre 7">
            <a:extLst>
              <a:ext uri="{FF2B5EF4-FFF2-40B4-BE49-F238E27FC236}">
                <a16:creationId xmlns:a16="http://schemas.microsoft.com/office/drawing/2014/main" id="{5769386C-B55E-4120-8F00-5EBFBF40E4FC}"/>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552982474"/>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76619" y="1362292"/>
            <a:ext cx="10657184" cy="4947028"/>
          </a:xfrm>
        </p:spPr>
        <p:txBody>
          <a:bodyPr/>
          <a:lstStyle/>
          <a:p>
            <a:r>
              <a:rPr lang="es-ES" sz="4000" dirty="0"/>
              <a:t>1</a:t>
            </a:r>
            <a:r>
              <a:rPr lang="es-ES" sz="4400" dirty="0"/>
              <a:t>. Ecografía de la próstata</a:t>
            </a:r>
            <a:br>
              <a:rPr lang="es-ES" sz="4400" dirty="0"/>
            </a:br>
            <a:r>
              <a:rPr lang="es-ES" sz="4400" dirty="0"/>
              <a:t>2. Urografía intravenosa</a:t>
            </a:r>
            <a:br>
              <a:rPr lang="es-ES" sz="4400" dirty="0"/>
            </a:br>
            <a:r>
              <a:rPr lang="es-ES" sz="4400" dirty="0"/>
              <a:t>3. </a:t>
            </a:r>
            <a:r>
              <a:rPr lang="es-ES" sz="4400" dirty="0" err="1"/>
              <a:t>Uretrografía</a:t>
            </a:r>
            <a:r>
              <a:rPr lang="es-ES" sz="4400" dirty="0"/>
              <a:t> per miccional</a:t>
            </a:r>
            <a:br>
              <a:rPr lang="es-ES" sz="4400" dirty="0"/>
            </a:br>
            <a:r>
              <a:rPr lang="es-ES" sz="4400" dirty="0"/>
              <a:t>4. </a:t>
            </a:r>
            <a:r>
              <a:rPr lang="es-ES" sz="4400" dirty="0" err="1"/>
              <a:t>micciograma</a:t>
            </a:r>
            <a:br>
              <a:rPr lang="es-ES" sz="4400" dirty="0"/>
            </a:br>
            <a:r>
              <a:rPr lang="es-ES" sz="4400" dirty="0"/>
              <a:t>5. </a:t>
            </a:r>
            <a:r>
              <a:rPr lang="es-ES" sz="4400" dirty="0" err="1"/>
              <a:t>cistometría</a:t>
            </a:r>
            <a:br>
              <a:rPr lang="es-ES" sz="4400" dirty="0"/>
            </a:br>
            <a:r>
              <a:rPr lang="es-ES" sz="4400" dirty="0"/>
              <a:t>6. </a:t>
            </a:r>
            <a:r>
              <a:rPr lang="es-ES" sz="4400" dirty="0" err="1"/>
              <a:t>Nefrograma</a:t>
            </a:r>
            <a:r>
              <a:rPr lang="es-ES" sz="4400" dirty="0"/>
              <a:t> isotópico</a:t>
            </a:r>
            <a:br>
              <a:rPr lang="es-ES" sz="4400" dirty="0"/>
            </a:br>
            <a:r>
              <a:rPr lang="es-ES" sz="4400" dirty="0"/>
              <a:t>7. </a:t>
            </a:r>
            <a:r>
              <a:rPr lang="es-ES" sz="4400" dirty="0" err="1"/>
              <a:t>Sintigrafía</a:t>
            </a:r>
            <a:r>
              <a:rPr lang="es-ES" sz="4400" dirty="0"/>
              <a:t> renal</a:t>
            </a:r>
            <a:br>
              <a:rPr lang="es-ES" sz="4400" dirty="0"/>
            </a:br>
            <a:br>
              <a:rPr lang="es-ES" sz="4400" dirty="0"/>
            </a:br>
            <a:r>
              <a:rPr lang="es-ES" sz="4400" dirty="0"/>
              <a:t>.</a:t>
            </a:r>
            <a:br>
              <a:rPr lang="es-ES" sz="4400" dirty="0"/>
            </a:br>
            <a:br>
              <a:rPr lang="es-ES" sz="4400" dirty="0"/>
            </a:br>
            <a:r>
              <a:rPr lang="es-ES" sz="4400" dirty="0"/>
              <a:t>. </a:t>
            </a:r>
            <a:br>
              <a:rPr lang="es-ES" sz="4400" dirty="0"/>
            </a:br>
            <a:br>
              <a:rPr lang="es-ES" sz="4000" dirty="0"/>
            </a:br>
            <a:br>
              <a:rPr lang="es-ES" dirty="0"/>
            </a:br>
            <a:r>
              <a:rPr lang="es-ES" dirty="0"/>
              <a:t>	</a:t>
            </a:r>
            <a:br>
              <a:rPr lang="es-ES" dirty="0"/>
            </a:br>
            <a:r>
              <a:rPr lang="es-ES" dirty="0"/>
              <a:t>	</a:t>
            </a:r>
            <a:br>
              <a:rPr lang="es-ES" dirty="0"/>
            </a:br>
            <a:br>
              <a:rPr lang="es-ES" dirty="0"/>
            </a:br>
            <a:br>
              <a:rPr lang="es-ES" dirty="0"/>
            </a:br>
            <a:br>
              <a:rPr lang="es-ES" dirty="0"/>
            </a:br>
            <a:br>
              <a:rPr lang="es-ES" dirty="0"/>
            </a:br>
            <a:br>
              <a:rPr lang="es-ES" dirty="0"/>
            </a:br>
            <a:br>
              <a:rPr lang="es-ES" dirty="0"/>
            </a:br>
            <a:br>
              <a:rPr lang="es-ES" dirty="0"/>
            </a:br>
            <a:endParaRPr lang="es-ES" dirty="0"/>
          </a:p>
        </p:txBody>
      </p:sp>
      <p:sp>
        <p:nvSpPr>
          <p:cNvPr id="4" name="ZoneTexte 3"/>
          <p:cNvSpPr txBox="1"/>
          <p:nvPr/>
        </p:nvSpPr>
        <p:spPr>
          <a:xfrm>
            <a:off x="479376" y="78922"/>
            <a:ext cx="10513168" cy="923330"/>
          </a:xfrm>
          <a:prstGeom prst="rect">
            <a:avLst/>
          </a:prstGeom>
          <a:noFill/>
        </p:spPr>
        <p:txBody>
          <a:bodyPr wrap="square" rtlCol="0">
            <a:spAutoFit/>
          </a:bodyPr>
          <a:lstStyle/>
          <a:p>
            <a:pPr algn="ctr"/>
            <a:r>
              <a:rPr lang="fr-FR" sz="5400" noProof="1"/>
              <a:t>Prubas asociadas en el Hombre (1)</a:t>
            </a:r>
            <a:endParaRPr lang="es-ES" sz="5400" dirty="0"/>
          </a:p>
        </p:txBody>
      </p:sp>
      <p:sp>
        <p:nvSpPr>
          <p:cNvPr id="6" name="Sous-titre 5">
            <a:extLst>
              <a:ext uri="{FF2B5EF4-FFF2-40B4-BE49-F238E27FC236}">
                <a16:creationId xmlns:a16="http://schemas.microsoft.com/office/drawing/2014/main" id="{448CF73E-BE74-48E5-885C-727CF3059E1C}"/>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3715742034"/>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76619" y="1002252"/>
            <a:ext cx="10657184" cy="4947028"/>
          </a:xfrm>
        </p:spPr>
        <p:txBody>
          <a:bodyPr/>
          <a:lstStyle/>
          <a:p>
            <a:br>
              <a:rPr lang="es-ES" sz="4400" dirty="0"/>
            </a:br>
            <a:r>
              <a:rPr lang="es-ES" sz="4800" dirty="0"/>
              <a:t>8. </a:t>
            </a:r>
            <a:r>
              <a:rPr lang="es-ES" sz="4800" dirty="0" err="1"/>
              <a:t>Densitometria</a:t>
            </a:r>
            <a:r>
              <a:rPr lang="es-ES" sz="4800" dirty="0"/>
              <a:t> </a:t>
            </a:r>
            <a:r>
              <a:rPr lang="es-ES" sz="4800" dirty="0" err="1"/>
              <a:t>osea</a:t>
            </a:r>
            <a:br>
              <a:rPr lang="es-ES" sz="4800" dirty="0"/>
            </a:br>
            <a:r>
              <a:rPr lang="es-ES" sz="4800" dirty="0"/>
              <a:t>9. Fondo de ojo</a:t>
            </a:r>
            <a:br>
              <a:rPr lang="es-ES" sz="4800" dirty="0"/>
            </a:br>
            <a:r>
              <a:rPr lang="es-ES" sz="4800" dirty="0"/>
              <a:t>10. BMI</a:t>
            </a:r>
            <a:br>
              <a:rPr lang="es-ES" sz="4400" dirty="0"/>
            </a:br>
            <a:r>
              <a:rPr lang="es-ES" sz="4400" dirty="0"/>
              <a:t>11. Espirometría</a:t>
            </a:r>
            <a:br>
              <a:rPr lang="es-ES" sz="4400" dirty="0"/>
            </a:br>
            <a:r>
              <a:rPr lang="es-ES" sz="4400" dirty="0"/>
              <a:t>12. Electrocardiograma</a:t>
            </a:r>
            <a:br>
              <a:rPr lang="es-ES" sz="4400" dirty="0"/>
            </a:br>
            <a:br>
              <a:rPr lang="es-ES" sz="4400" dirty="0"/>
            </a:br>
            <a:br>
              <a:rPr lang="es-ES" sz="4400" dirty="0"/>
            </a:br>
            <a:br>
              <a:rPr lang="es-ES" sz="4000" dirty="0"/>
            </a:br>
            <a:br>
              <a:rPr lang="es-ES" dirty="0"/>
            </a:br>
            <a:r>
              <a:rPr lang="es-ES" dirty="0"/>
              <a:t>	</a:t>
            </a:r>
            <a:br>
              <a:rPr lang="es-ES" dirty="0"/>
            </a:br>
            <a:r>
              <a:rPr lang="es-ES" dirty="0"/>
              <a:t>	</a:t>
            </a:r>
            <a:br>
              <a:rPr lang="es-ES" dirty="0"/>
            </a:br>
            <a:br>
              <a:rPr lang="es-ES" dirty="0"/>
            </a:br>
            <a:br>
              <a:rPr lang="es-ES" dirty="0"/>
            </a:br>
            <a:br>
              <a:rPr lang="es-ES" dirty="0"/>
            </a:br>
            <a:br>
              <a:rPr lang="es-ES" dirty="0"/>
            </a:br>
            <a:br>
              <a:rPr lang="es-ES" dirty="0"/>
            </a:br>
            <a:br>
              <a:rPr lang="es-ES" dirty="0"/>
            </a:br>
            <a:br>
              <a:rPr lang="es-ES" dirty="0"/>
            </a:br>
            <a:endParaRPr lang="es-ES" dirty="0"/>
          </a:p>
        </p:txBody>
      </p:sp>
      <p:sp>
        <p:nvSpPr>
          <p:cNvPr id="4" name="ZoneTexte 3"/>
          <p:cNvSpPr txBox="1"/>
          <p:nvPr/>
        </p:nvSpPr>
        <p:spPr>
          <a:xfrm>
            <a:off x="479376" y="78922"/>
            <a:ext cx="10513168" cy="923330"/>
          </a:xfrm>
          <a:prstGeom prst="rect">
            <a:avLst/>
          </a:prstGeom>
          <a:noFill/>
        </p:spPr>
        <p:txBody>
          <a:bodyPr wrap="square" rtlCol="0">
            <a:spAutoFit/>
          </a:bodyPr>
          <a:lstStyle/>
          <a:p>
            <a:pPr algn="ctr"/>
            <a:r>
              <a:rPr lang="fr-FR" sz="5400" noProof="1"/>
              <a:t>Prubas asociadas en el Hombre (2)</a:t>
            </a:r>
            <a:endParaRPr lang="es-ES" sz="5400" dirty="0"/>
          </a:p>
        </p:txBody>
      </p:sp>
      <p:sp>
        <p:nvSpPr>
          <p:cNvPr id="6" name="Sous-titre 5">
            <a:extLst>
              <a:ext uri="{FF2B5EF4-FFF2-40B4-BE49-F238E27FC236}">
                <a16:creationId xmlns:a16="http://schemas.microsoft.com/office/drawing/2014/main" id="{AFC198B9-5B23-41A2-9EAD-5B1A3D43E1C8}"/>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179170943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76619" y="1387082"/>
            <a:ext cx="10657184" cy="4947028"/>
          </a:xfrm>
        </p:spPr>
        <p:txBody>
          <a:bodyPr/>
          <a:lstStyle/>
          <a:p>
            <a:r>
              <a:rPr lang="es-ES" sz="4800" dirty="0"/>
              <a:t>1. Ecografía de los ovarios</a:t>
            </a:r>
            <a:br>
              <a:rPr lang="es-ES" sz="4800" dirty="0"/>
            </a:br>
            <a:r>
              <a:rPr lang="es-ES" sz="4800" dirty="0"/>
              <a:t>2. Urografía intravenosa</a:t>
            </a:r>
            <a:br>
              <a:rPr lang="es-ES" sz="4800" dirty="0"/>
            </a:br>
            <a:r>
              <a:rPr lang="es-ES" sz="4800" dirty="0"/>
              <a:t>3. </a:t>
            </a:r>
            <a:r>
              <a:rPr lang="es-ES" sz="4800" dirty="0" err="1"/>
              <a:t>Uretrografía</a:t>
            </a:r>
            <a:r>
              <a:rPr lang="es-ES" sz="4800" dirty="0"/>
              <a:t> per miccional</a:t>
            </a:r>
            <a:br>
              <a:rPr lang="es-ES" sz="4800" dirty="0"/>
            </a:br>
            <a:r>
              <a:rPr lang="es-ES" sz="4800" dirty="0"/>
              <a:t>4. </a:t>
            </a:r>
            <a:r>
              <a:rPr lang="es-ES" sz="4800" dirty="0" err="1"/>
              <a:t>Micciograma</a:t>
            </a:r>
            <a:br>
              <a:rPr lang="es-ES" sz="4800" dirty="0"/>
            </a:br>
            <a:r>
              <a:rPr lang="es-ES" sz="4800" dirty="0"/>
              <a:t>5. </a:t>
            </a:r>
            <a:r>
              <a:rPr lang="es-ES" sz="4800" dirty="0" err="1"/>
              <a:t>Cistometria</a:t>
            </a:r>
            <a:br>
              <a:rPr lang="es-ES" sz="4800" dirty="0"/>
            </a:br>
            <a:r>
              <a:rPr lang="es-ES" sz="4800" dirty="0"/>
              <a:t>6. </a:t>
            </a:r>
            <a:r>
              <a:rPr lang="es-ES" sz="4800" dirty="0" err="1"/>
              <a:t>Nefrograma</a:t>
            </a:r>
            <a:r>
              <a:rPr lang="es-ES" sz="4800" dirty="0"/>
              <a:t> isotópico</a:t>
            </a:r>
            <a:br>
              <a:rPr lang="es-ES" sz="4800" dirty="0"/>
            </a:br>
            <a:r>
              <a:rPr lang="es-ES" sz="4800" dirty="0"/>
              <a:t>7. </a:t>
            </a:r>
            <a:r>
              <a:rPr lang="es-ES" sz="4800" dirty="0" err="1"/>
              <a:t>Sintigrafía</a:t>
            </a:r>
            <a:r>
              <a:rPr lang="es-ES" sz="4800" dirty="0"/>
              <a:t> renal</a:t>
            </a:r>
            <a:br>
              <a:rPr lang="es-ES" sz="4400" dirty="0"/>
            </a:br>
            <a:br>
              <a:rPr lang="es-ES" sz="4400" dirty="0"/>
            </a:br>
            <a:br>
              <a:rPr lang="es-ES" sz="4400" dirty="0"/>
            </a:br>
            <a:br>
              <a:rPr lang="es-ES" sz="4400" dirty="0"/>
            </a:br>
            <a:br>
              <a:rPr lang="es-ES" sz="4400" dirty="0"/>
            </a:br>
            <a:r>
              <a:rPr lang="es-ES" sz="4400" dirty="0"/>
              <a:t>.</a:t>
            </a:r>
            <a:br>
              <a:rPr lang="es-ES" sz="4400" dirty="0"/>
            </a:br>
            <a:br>
              <a:rPr lang="es-ES" sz="4400" dirty="0"/>
            </a:br>
            <a:r>
              <a:rPr lang="es-ES" sz="4400" dirty="0"/>
              <a:t>. </a:t>
            </a:r>
            <a:br>
              <a:rPr lang="es-ES" sz="4400" dirty="0"/>
            </a:br>
            <a:br>
              <a:rPr lang="es-ES" sz="4000" dirty="0"/>
            </a:br>
            <a:br>
              <a:rPr lang="es-ES" dirty="0"/>
            </a:br>
            <a:r>
              <a:rPr lang="es-ES" dirty="0"/>
              <a:t>	</a:t>
            </a:r>
            <a:br>
              <a:rPr lang="es-ES" dirty="0"/>
            </a:br>
            <a:r>
              <a:rPr lang="es-ES" dirty="0"/>
              <a:t>	</a:t>
            </a:r>
            <a:br>
              <a:rPr lang="es-ES" dirty="0"/>
            </a:br>
            <a:br>
              <a:rPr lang="es-ES" dirty="0"/>
            </a:br>
            <a:br>
              <a:rPr lang="es-ES" dirty="0"/>
            </a:br>
            <a:br>
              <a:rPr lang="es-ES" dirty="0"/>
            </a:br>
            <a:br>
              <a:rPr lang="es-ES" dirty="0"/>
            </a:br>
            <a:br>
              <a:rPr lang="es-ES" dirty="0"/>
            </a:br>
            <a:br>
              <a:rPr lang="es-ES" dirty="0"/>
            </a:br>
            <a:br>
              <a:rPr lang="es-ES" dirty="0"/>
            </a:br>
            <a:endParaRPr lang="es-ES" dirty="0"/>
          </a:p>
        </p:txBody>
      </p:sp>
      <p:sp>
        <p:nvSpPr>
          <p:cNvPr id="4" name="ZoneTexte 3"/>
          <p:cNvSpPr txBox="1"/>
          <p:nvPr/>
        </p:nvSpPr>
        <p:spPr>
          <a:xfrm>
            <a:off x="1343472" y="78922"/>
            <a:ext cx="9649072" cy="923330"/>
          </a:xfrm>
          <a:prstGeom prst="rect">
            <a:avLst/>
          </a:prstGeom>
          <a:noFill/>
        </p:spPr>
        <p:txBody>
          <a:bodyPr wrap="square" rtlCol="0">
            <a:spAutoFit/>
          </a:bodyPr>
          <a:lstStyle/>
          <a:p>
            <a:pPr algn="ctr"/>
            <a:r>
              <a:rPr lang="fr-FR" sz="5400" noProof="1"/>
              <a:t>Prubas asociadas en la Mujer (1)</a:t>
            </a:r>
            <a:endParaRPr lang="es-ES" sz="5400" dirty="0"/>
          </a:p>
        </p:txBody>
      </p:sp>
    </p:spTree>
    <p:extLst>
      <p:ext uri="{BB962C8B-B14F-4D97-AF65-F5344CB8AC3E}">
        <p14:creationId xmlns:p14="http://schemas.microsoft.com/office/powerpoint/2010/main" val="4268999743"/>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76619" y="1002252"/>
            <a:ext cx="10657184" cy="4947028"/>
          </a:xfrm>
        </p:spPr>
        <p:txBody>
          <a:bodyPr/>
          <a:lstStyle/>
          <a:p>
            <a:br>
              <a:rPr lang="es-ES" sz="4400" dirty="0"/>
            </a:br>
            <a:r>
              <a:rPr lang="es-ES" sz="4800" dirty="0"/>
              <a:t>8. Densitometría ósea</a:t>
            </a:r>
            <a:br>
              <a:rPr lang="es-ES" sz="4800" dirty="0"/>
            </a:br>
            <a:r>
              <a:rPr lang="es-ES" sz="4800" dirty="0"/>
              <a:t>9. Fondo de ojo</a:t>
            </a:r>
            <a:br>
              <a:rPr lang="es-ES" sz="4800" dirty="0"/>
            </a:br>
            <a:r>
              <a:rPr lang="es-ES" sz="4800" dirty="0"/>
              <a:t>10. BMI</a:t>
            </a:r>
            <a:br>
              <a:rPr lang="es-ES" sz="4400" dirty="0"/>
            </a:br>
            <a:r>
              <a:rPr lang="es-ES" sz="4400" dirty="0"/>
              <a:t>11. Espirometría</a:t>
            </a:r>
            <a:br>
              <a:rPr lang="es-ES" sz="4400" dirty="0"/>
            </a:br>
            <a:r>
              <a:rPr lang="es-ES" sz="4400" dirty="0"/>
              <a:t>12. Electrocardiograma</a:t>
            </a:r>
            <a:br>
              <a:rPr lang="es-ES" sz="4400" dirty="0"/>
            </a:br>
            <a:br>
              <a:rPr lang="es-ES" sz="4400" dirty="0"/>
            </a:br>
            <a:br>
              <a:rPr lang="es-ES" sz="4400" dirty="0"/>
            </a:br>
            <a:br>
              <a:rPr lang="es-ES" sz="4000" dirty="0"/>
            </a:br>
            <a:br>
              <a:rPr lang="es-ES" dirty="0"/>
            </a:br>
            <a:r>
              <a:rPr lang="es-ES" dirty="0"/>
              <a:t>	</a:t>
            </a:r>
            <a:br>
              <a:rPr lang="es-ES" dirty="0"/>
            </a:br>
            <a:r>
              <a:rPr lang="es-ES" dirty="0"/>
              <a:t>	</a:t>
            </a:r>
            <a:br>
              <a:rPr lang="es-ES" dirty="0"/>
            </a:br>
            <a:br>
              <a:rPr lang="es-ES" dirty="0"/>
            </a:br>
            <a:br>
              <a:rPr lang="es-ES" dirty="0"/>
            </a:br>
            <a:br>
              <a:rPr lang="es-ES" dirty="0"/>
            </a:br>
            <a:br>
              <a:rPr lang="es-ES" dirty="0"/>
            </a:br>
            <a:br>
              <a:rPr lang="es-ES" dirty="0"/>
            </a:br>
            <a:br>
              <a:rPr lang="es-ES" dirty="0"/>
            </a:br>
            <a:br>
              <a:rPr lang="es-ES" dirty="0"/>
            </a:br>
            <a:endParaRPr lang="es-ES" dirty="0"/>
          </a:p>
        </p:txBody>
      </p:sp>
      <p:sp>
        <p:nvSpPr>
          <p:cNvPr id="4" name="ZoneTexte 3"/>
          <p:cNvSpPr txBox="1"/>
          <p:nvPr/>
        </p:nvSpPr>
        <p:spPr>
          <a:xfrm>
            <a:off x="1343472" y="78922"/>
            <a:ext cx="9649072" cy="923330"/>
          </a:xfrm>
          <a:prstGeom prst="rect">
            <a:avLst/>
          </a:prstGeom>
          <a:noFill/>
        </p:spPr>
        <p:txBody>
          <a:bodyPr wrap="square" rtlCol="0">
            <a:spAutoFit/>
          </a:bodyPr>
          <a:lstStyle/>
          <a:p>
            <a:pPr algn="ctr"/>
            <a:r>
              <a:rPr lang="fr-FR" sz="5400" noProof="1"/>
              <a:t>Prubas asociadas en la Mujer (2)</a:t>
            </a:r>
            <a:endParaRPr lang="es-ES" sz="5400" dirty="0"/>
          </a:p>
        </p:txBody>
      </p:sp>
      <p:sp>
        <p:nvSpPr>
          <p:cNvPr id="6" name="Sous-titre 5">
            <a:extLst>
              <a:ext uri="{FF2B5EF4-FFF2-40B4-BE49-F238E27FC236}">
                <a16:creationId xmlns:a16="http://schemas.microsoft.com/office/drawing/2014/main" id="{823620F0-F9E0-4B07-9C9F-C489015270FE}"/>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256150961"/>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5411" y="216418"/>
            <a:ext cx="9390944" cy="1523494"/>
          </a:xfrm>
        </p:spPr>
        <p:txBody>
          <a:bodyPr/>
          <a:lstStyle/>
          <a:p>
            <a:pPr algn="ctr" defTabSz="914400">
              <a:spcBef>
                <a:spcPts val="0"/>
              </a:spcBef>
            </a:pPr>
            <a:r>
              <a:rPr lang="fr-FR" sz="8800" noProof="1">
                <a:effectLst>
                  <a:outerShdw blurRad="50800" dist="38100" dir="2700000" algn="tl">
                    <a:prstClr val="black">
                      <a:alpha val="40000"/>
                    </a:prstClr>
                  </a:outerShdw>
                </a:effectLst>
                <a:latin typeface="Calibri"/>
                <a:cs typeface="Arial"/>
              </a:rPr>
              <a:t> </a:t>
            </a:r>
            <a:br>
              <a:rPr lang="fr-FR" sz="8800" noProof="1">
                <a:effectLst>
                  <a:outerShdw blurRad="50800" dist="38100" dir="2700000" algn="tl">
                    <a:prstClr val="black">
                      <a:alpha val="40000"/>
                    </a:prstClr>
                  </a:outerShdw>
                </a:effectLst>
                <a:latin typeface="Calibri"/>
                <a:cs typeface="Arial"/>
              </a:rPr>
            </a:br>
            <a:r>
              <a:rPr lang="fr-FR" sz="8800" noProof="1">
                <a:effectLst>
                  <a:outerShdw blurRad="50800" dist="38100" dir="2700000" algn="tl">
                    <a:prstClr val="black">
                      <a:alpha val="40000"/>
                    </a:prstClr>
                  </a:outerShdw>
                </a:effectLst>
                <a:latin typeface="Calibri"/>
                <a:cs typeface="Arial"/>
              </a:rPr>
              <a:t>Tratamientos</a:t>
            </a:r>
          </a:p>
        </p:txBody>
      </p:sp>
      <p:sp>
        <p:nvSpPr>
          <p:cNvPr id="4" name="Text Placeholder 3"/>
          <p:cNvSpPr>
            <a:spLocks noGrp="1"/>
          </p:cNvSpPr>
          <p:nvPr>
            <p:ph type="body" sz="quarter" idx="10"/>
          </p:nvPr>
        </p:nvSpPr>
        <p:spPr>
          <a:xfrm>
            <a:off x="839416" y="132450"/>
            <a:ext cx="10253485" cy="1384994"/>
          </a:xfrm>
        </p:spPr>
        <p:txBody>
          <a:bodyPr/>
          <a:lstStyle/>
          <a:p>
            <a:pPr algn="ctr"/>
            <a:r>
              <a:rPr lang="fr-FR" sz="6600" noProof="1"/>
              <a:t>Cuarta Parte</a:t>
            </a:r>
          </a:p>
        </p:txBody>
      </p:sp>
      <p:sp>
        <p:nvSpPr>
          <p:cNvPr id="3" name="ZoneTexte 2"/>
          <p:cNvSpPr txBox="1"/>
          <p:nvPr/>
        </p:nvSpPr>
        <p:spPr>
          <a:xfrm>
            <a:off x="1416362" y="2183384"/>
            <a:ext cx="9485222" cy="923330"/>
          </a:xfrm>
          <a:prstGeom prst="rect">
            <a:avLst/>
          </a:prstGeom>
          <a:noFill/>
        </p:spPr>
        <p:txBody>
          <a:bodyPr wrap="square" rtlCol="0">
            <a:spAutoFit/>
          </a:bodyPr>
          <a:lstStyle/>
          <a:p>
            <a:r>
              <a:rPr lang="es-ES" sz="5400" dirty="0"/>
              <a:t>La carpeta medica y sus ficheros</a:t>
            </a:r>
          </a:p>
        </p:txBody>
      </p:sp>
      <p:sp>
        <p:nvSpPr>
          <p:cNvPr id="5" name="ZoneTexte 4"/>
          <p:cNvSpPr txBox="1"/>
          <p:nvPr/>
        </p:nvSpPr>
        <p:spPr>
          <a:xfrm>
            <a:off x="3265858" y="3451717"/>
            <a:ext cx="5400600" cy="923330"/>
          </a:xfrm>
          <a:prstGeom prst="rect">
            <a:avLst/>
          </a:prstGeom>
          <a:noFill/>
        </p:spPr>
        <p:txBody>
          <a:bodyPr wrap="square" rtlCol="0">
            <a:spAutoFit/>
          </a:bodyPr>
          <a:lstStyle/>
          <a:p>
            <a:r>
              <a:rPr lang="es-ES" sz="5400" dirty="0"/>
              <a:t>Los medicamentos</a:t>
            </a:r>
          </a:p>
        </p:txBody>
      </p:sp>
      <p:sp>
        <p:nvSpPr>
          <p:cNvPr id="6" name="ZoneTexte 5"/>
          <p:cNvSpPr txBox="1"/>
          <p:nvPr/>
        </p:nvSpPr>
        <p:spPr>
          <a:xfrm>
            <a:off x="3098633" y="4625488"/>
            <a:ext cx="6120680" cy="830997"/>
          </a:xfrm>
          <a:prstGeom prst="rect">
            <a:avLst/>
          </a:prstGeom>
          <a:noFill/>
        </p:spPr>
        <p:txBody>
          <a:bodyPr wrap="square" rtlCol="0">
            <a:spAutoFit/>
          </a:bodyPr>
          <a:lstStyle/>
          <a:p>
            <a:r>
              <a:rPr lang="es-ES" sz="4800" dirty="0"/>
              <a:t>Errores de tratamientos</a:t>
            </a:r>
          </a:p>
        </p:txBody>
      </p:sp>
    </p:spTree>
    <p:extLst>
      <p:ext uri="{BB962C8B-B14F-4D97-AF65-F5344CB8AC3E}">
        <p14:creationId xmlns:p14="http://schemas.microsoft.com/office/powerpoint/2010/main" val="1391520659"/>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39416" y="548680"/>
            <a:ext cx="10657184" cy="5544616"/>
          </a:xfrm>
        </p:spPr>
        <p:txBody>
          <a:bodyPr/>
          <a:lstStyle/>
          <a:p>
            <a:r>
              <a:rPr lang="es-ES" dirty="0">
                <a:solidFill>
                  <a:schemeClr val="tx1"/>
                </a:solidFill>
              </a:rPr>
              <a:t>La carpeta medica y sus ficheros</a:t>
            </a:r>
            <a:br>
              <a:rPr lang="es-ES" sz="4400" dirty="0">
                <a:solidFill>
                  <a:schemeClr val="tx1"/>
                </a:solidFill>
              </a:rPr>
            </a:br>
            <a:br>
              <a:rPr lang="es-ES" sz="4400" dirty="0">
                <a:solidFill>
                  <a:schemeClr val="tx1"/>
                </a:solidFill>
              </a:rPr>
            </a:br>
            <a:r>
              <a:rPr lang="es-ES" sz="4800" dirty="0"/>
              <a:t>El pool de los andrógenos.</a:t>
            </a:r>
            <a:br>
              <a:rPr lang="es-ES" sz="4800" dirty="0"/>
            </a:br>
            <a:r>
              <a:rPr lang="es-ES" sz="4800" dirty="0"/>
              <a:t>El chequeo simplificado</a:t>
            </a:r>
            <a:br>
              <a:rPr lang="es-ES" sz="4800" dirty="0"/>
            </a:br>
            <a:r>
              <a:rPr lang="es-ES" sz="4800" dirty="0"/>
              <a:t>El fichero de las análisis</a:t>
            </a:r>
            <a:br>
              <a:rPr lang="es-ES" sz="4800" dirty="0"/>
            </a:br>
            <a:r>
              <a:rPr lang="es-ES" sz="4800" dirty="0"/>
              <a:t>Los ficheros asociados</a:t>
            </a:r>
            <a:br>
              <a:rPr lang="es-ES" sz="4800" dirty="0"/>
            </a:br>
            <a:r>
              <a:rPr lang="es-ES" sz="4800" dirty="0"/>
              <a:t>La consulta interactiva</a:t>
            </a:r>
            <a:br>
              <a:rPr lang="es-ES" sz="4800" dirty="0"/>
            </a:br>
            <a:r>
              <a:rPr lang="es-ES" sz="4800" dirty="0"/>
              <a:t>La información del paciente</a:t>
            </a:r>
          </a:p>
        </p:txBody>
      </p:sp>
    </p:spTree>
    <p:extLst>
      <p:ext uri="{BB962C8B-B14F-4D97-AF65-F5344CB8AC3E}">
        <p14:creationId xmlns:p14="http://schemas.microsoft.com/office/powerpoint/2010/main" val="286429837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39416" y="548680"/>
            <a:ext cx="10657184" cy="5544616"/>
          </a:xfrm>
        </p:spPr>
        <p:txBody>
          <a:bodyPr/>
          <a:lstStyle/>
          <a:p>
            <a:r>
              <a:rPr lang="es-ES" dirty="0">
                <a:solidFill>
                  <a:schemeClr val="tx1"/>
                </a:solidFill>
              </a:rPr>
              <a:t>Los medicamentos para los hombres</a:t>
            </a:r>
            <a:br>
              <a:rPr lang="es-ES" sz="4400" dirty="0">
                <a:solidFill>
                  <a:schemeClr val="tx1"/>
                </a:solidFill>
              </a:rPr>
            </a:br>
            <a:r>
              <a:rPr lang="es-ES" dirty="0">
                <a:solidFill>
                  <a:srgbClr val="FFC000"/>
                </a:solidFill>
              </a:rPr>
              <a:t>Andrógenos intramusculares</a:t>
            </a:r>
            <a:br>
              <a:rPr lang="es-ES" dirty="0">
                <a:solidFill>
                  <a:srgbClr val="FFC000"/>
                </a:solidFill>
              </a:rPr>
            </a:br>
            <a:r>
              <a:rPr lang="es-ES" dirty="0">
                <a:solidFill>
                  <a:srgbClr val="FFC000"/>
                </a:solidFill>
              </a:rPr>
              <a:t>Andrógenos en tabletas</a:t>
            </a:r>
            <a:br>
              <a:rPr lang="es-ES" dirty="0">
                <a:solidFill>
                  <a:srgbClr val="FFC000"/>
                </a:solidFill>
              </a:rPr>
            </a:br>
            <a:r>
              <a:rPr lang="es-ES" dirty="0">
                <a:solidFill>
                  <a:srgbClr val="FFC000"/>
                </a:solidFill>
              </a:rPr>
              <a:t>Andrógenos en gel</a:t>
            </a:r>
            <a:br>
              <a:rPr lang="es-ES" dirty="0">
                <a:solidFill>
                  <a:srgbClr val="FFC000"/>
                </a:solidFill>
              </a:rPr>
            </a:br>
            <a:br>
              <a:rPr lang="es-ES" sz="4400" dirty="0">
                <a:solidFill>
                  <a:srgbClr val="FFC000"/>
                </a:solidFill>
              </a:rPr>
            </a:br>
            <a:r>
              <a:rPr lang="es-ES" dirty="0">
                <a:solidFill>
                  <a:schemeClr val="tx1"/>
                </a:solidFill>
              </a:rPr>
              <a:t>Los medicamentos para las mujeres</a:t>
            </a:r>
            <a:br>
              <a:rPr lang="es-ES" dirty="0">
                <a:solidFill>
                  <a:schemeClr val="tx1"/>
                </a:solidFill>
              </a:rPr>
            </a:br>
            <a:r>
              <a:rPr lang="es-ES" dirty="0">
                <a:solidFill>
                  <a:srgbClr val="FFC000"/>
                </a:solidFill>
              </a:rPr>
              <a:t>Mesterolona en tabletas</a:t>
            </a:r>
            <a:br>
              <a:rPr lang="es-ES" sz="4400" dirty="0">
                <a:solidFill>
                  <a:srgbClr val="FFC000"/>
                </a:solidFill>
              </a:rPr>
            </a:br>
            <a:endParaRPr lang="es-ES" sz="4800" dirty="0">
              <a:solidFill>
                <a:srgbClr val="FFC000"/>
              </a:solidFill>
            </a:endParaRPr>
          </a:p>
        </p:txBody>
      </p:sp>
    </p:spTree>
    <p:extLst>
      <p:ext uri="{BB962C8B-B14F-4D97-AF65-F5344CB8AC3E}">
        <p14:creationId xmlns:p14="http://schemas.microsoft.com/office/powerpoint/2010/main" val="28433009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5409" y="1196752"/>
            <a:ext cx="9390944" cy="1523494"/>
          </a:xfrm>
        </p:spPr>
        <p:txBody>
          <a:bodyPr/>
          <a:lstStyle/>
          <a:p>
            <a:pPr algn="ctr" defTabSz="914400">
              <a:spcBef>
                <a:spcPts val="0"/>
              </a:spcBef>
            </a:pPr>
            <a:r>
              <a:rPr lang="fr-FR" sz="8800" noProof="1">
                <a:effectLst>
                  <a:outerShdw blurRad="50800" dist="38100" dir="2700000" algn="tl">
                    <a:prstClr val="black">
                      <a:alpha val="40000"/>
                    </a:prstClr>
                  </a:outerShdw>
                </a:effectLst>
                <a:latin typeface="Calibri"/>
                <a:cs typeface="Arial"/>
              </a:rPr>
              <a:t>Patologias</a:t>
            </a:r>
          </a:p>
        </p:txBody>
      </p:sp>
      <p:sp>
        <p:nvSpPr>
          <p:cNvPr id="4" name="Text Placeholder 3"/>
          <p:cNvSpPr>
            <a:spLocks noGrp="1"/>
          </p:cNvSpPr>
          <p:nvPr>
            <p:ph type="body" sz="quarter" idx="10"/>
          </p:nvPr>
        </p:nvSpPr>
        <p:spPr>
          <a:xfrm>
            <a:off x="974139" y="260648"/>
            <a:ext cx="10253485" cy="1384994"/>
          </a:xfrm>
        </p:spPr>
        <p:txBody>
          <a:bodyPr/>
          <a:lstStyle/>
          <a:p>
            <a:pPr algn="ctr"/>
            <a:r>
              <a:rPr lang="fr-FR" sz="6600" noProof="1"/>
              <a:t>Primera Parte</a:t>
            </a:r>
          </a:p>
        </p:txBody>
      </p:sp>
      <p:sp>
        <p:nvSpPr>
          <p:cNvPr id="3" name="ZoneTexte 2"/>
          <p:cNvSpPr txBox="1"/>
          <p:nvPr/>
        </p:nvSpPr>
        <p:spPr>
          <a:xfrm>
            <a:off x="5020761" y="2825353"/>
            <a:ext cx="2160240" cy="830997"/>
          </a:xfrm>
          <a:prstGeom prst="rect">
            <a:avLst/>
          </a:prstGeom>
          <a:noFill/>
        </p:spPr>
        <p:txBody>
          <a:bodyPr wrap="square" rtlCol="0">
            <a:spAutoFit/>
          </a:bodyPr>
          <a:lstStyle/>
          <a:p>
            <a:r>
              <a:rPr lang="es-ES" sz="4800" dirty="0"/>
              <a:t>Historia</a:t>
            </a:r>
          </a:p>
        </p:txBody>
      </p:sp>
      <p:sp>
        <p:nvSpPr>
          <p:cNvPr id="5" name="ZoneTexte 4"/>
          <p:cNvSpPr txBox="1"/>
          <p:nvPr/>
        </p:nvSpPr>
        <p:spPr>
          <a:xfrm>
            <a:off x="3148553" y="3656350"/>
            <a:ext cx="5904656" cy="769441"/>
          </a:xfrm>
          <a:prstGeom prst="rect">
            <a:avLst/>
          </a:prstGeom>
          <a:noFill/>
        </p:spPr>
        <p:txBody>
          <a:bodyPr wrap="square" rtlCol="0">
            <a:spAutoFit/>
          </a:bodyPr>
          <a:lstStyle/>
          <a:p>
            <a:r>
              <a:rPr lang="es-ES" sz="4400" dirty="0"/>
              <a:t>Enfermedad andropausia</a:t>
            </a:r>
          </a:p>
        </p:txBody>
      </p:sp>
      <p:sp>
        <p:nvSpPr>
          <p:cNvPr id="6" name="ZoneTexte 5"/>
          <p:cNvSpPr txBox="1"/>
          <p:nvPr/>
        </p:nvSpPr>
        <p:spPr>
          <a:xfrm>
            <a:off x="3148553" y="4603775"/>
            <a:ext cx="5976664" cy="769441"/>
          </a:xfrm>
          <a:prstGeom prst="rect">
            <a:avLst/>
          </a:prstGeom>
          <a:noFill/>
        </p:spPr>
        <p:txBody>
          <a:bodyPr wrap="square" rtlCol="0">
            <a:spAutoFit/>
          </a:bodyPr>
          <a:lstStyle/>
          <a:p>
            <a:r>
              <a:rPr lang="es-ES" sz="4400" dirty="0"/>
              <a:t>Enfermedad menopausia</a:t>
            </a:r>
          </a:p>
        </p:txBody>
      </p:sp>
    </p:spTree>
    <p:extLst>
      <p:ext uri="{BB962C8B-B14F-4D97-AF65-F5344CB8AC3E}">
        <p14:creationId xmlns:p14="http://schemas.microsoft.com/office/powerpoint/2010/main" val="154750662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39416" y="548680"/>
            <a:ext cx="10657184" cy="5544616"/>
          </a:xfrm>
        </p:spPr>
        <p:txBody>
          <a:bodyPr/>
          <a:lstStyle/>
          <a:p>
            <a:pPr algn="ctr"/>
            <a:r>
              <a:rPr lang="es-ES" dirty="0">
                <a:solidFill>
                  <a:schemeClr val="tx1"/>
                </a:solidFill>
              </a:rPr>
              <a:t>Errores frecuentes de los tratamientos para la andropausia</a:t>
            </a:r>
            <a:br>
              <a:rPr lang="es-ES" sz="4400" dirty="0">
                <a:solidFill>
                  <a:schemeClr val="tx1"/>
                </a:solidFill>
              </a:rPr>
            </a:br>
            <a:br>
              <a:rPr lang="es-ES" dirty="0">
                <a:solidFill>
                  <a:srgbClr val="FFC000"/>
                </a:solidFill>
              </a:rPr>
            </a:br>
            <a:br>
              <a:rPr lang="es-ES" sz="4400" dirty="0">
                <a:solidFill>
                  <a:srgbClr val="FFC000"/>
                </a:solidFill>
              </a:rPr>
            </a:br>
            <a:br>
              <a:rPr lang="es-ES" sz="4400" dirty="0">
                <a:solidFill>
                  <a:srgbClr val="FFC000"/>
                </a:solidFill>
              </a:rPr>
            </a:br>
            <a:endParaRPr lang="es-ES" sz="4800" dirty="0">
              <a:solidFill>
                <a:srgbClr val="FFC000"/>
              </a:solidFill>
            </a:endParaRPr>
          </a:p>
        </p:txBody>
      </p:sp>
      <p:sp>
        <p:nvSpPr>
          <p:cNvPr id="4" name="ZoneTexte 3"/>
          <p:cNvSpPr txBox="1"/>
          <p:nvPr/>
        </p:nvSpPr>
        <p:spPr>
          <a:xfrm>
            <a:off x="731404" y="2420888"/>
            <a:ext cx="10873208" cy="3477875"/>
          </a:xfrm>
          <a:prstGeom prst="rect">
            <a:avLst/>
          </a:prstGeom>
          <a:noFill/>
        </p:spPr>
        <p:txBody>
          <a:bodyPr wrap="square" rtlCol="0">
            <a:spAutoFit/>
          </a:bodyPr>
          <a:lstStyle/>
          <a:p>
            <a:r>
              <a:rPr lang="es-ES" sz="4400" dirty="0">
                <a:solidFill>
                  <a:srgbClr val="FFC000"/>
                </a:solidFill>
              </a:rPr>
              <a:t>Confundir Hipogonadismo y andropausia </a:t>
            </a:r>
          </a:p>
          <a:p>
            <a:r>
              <a:rPr lang="es-ES" sz="4400" dirty="0">
                <a:solidFill>
                  <a:srgbClr val="FFC000"/>
                </a:solidFill>
              </a:rPr>
              <a:t>DHEA</a:t>
            </a:r>
          </a:p>
          <a:p>
            <a:r>
              <a:rPr lang="es-ES" sz="4400" dirty="0">
                <a:solidFill>
                  <a:srgbClr val="FFC000"/>
                </a:solidFill>
              </a:rPr>
              <a:t>Testosterona gel</a:t>
            </a:r>
          </a:p>
          <a:p>
            <a:r>
              <a:rPr lang="es-ES" sz="4400" dirty="0">
                <a:solidFill>
                  <a:srgbClr val="FFC000"/>
                </a:solidFill>
              </a:rPr>
              <a:t>Inhibidores de la 5 alfa reductasa</a:t>
            </a:r>
          </a:p>
          <a:p>
            <a:endParaRPr lang="es-ES" sz="4400" dirty="0">
              <a:solidFill>
                <a:srgbClr val="FFC000"/>
              </a:solidFill>
            </a:endParaRPr>
          </a:p>
        </p:txBody>
      </p:sp>
    </p:spTree>
    <p:extLst>
      <p:ext uri="{BB962C8B-B14F-4D97-AF65-F5344CB8AC3E}">
        <p14:creationId xmlns:p14="http://schemas.microsoft.com/office/powerpoint/2010/main" val="2964879453"/>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39416" y="548680"/>
            <a:ext cx="10657184" cy="5544616"/>
          </a:xfrm>
        </p:spPr>
        <p:txBody>
          <a:bodyPr/>
          <a:lstStyle/>
          <a:p>
            <a:pPr algn="ctr"/>
            <a:r>
              <a:rPr lang="es-ES" dirty="0">
                <a:solidFill>
                  <a:schemeClr val="tx1"/>
                </a:solidFill>
              </a:rPr>
              <a:t>Errores frecuentes de los tratamientos para la menopausia</a:t>
            </a:r>
            <a:br>
              <a:rPr lang="es-ES" sz="4400" dirty="0">
                <a:solidFill>
                  <a:schemeClr val="tx1"/>
                </a:solidFill>
              </a:rPr>
            </a:br>
            <a:br>
              <a:rPr lang="es-ES" dirty="0">
                <a:solidFill>
                  <a:srgbClr val="FFC000"/>
                </a:solidFill>
              </a:rPr>
            </a:br>
            <a:br>
              <a:rPr lang="es-ES" sz="4400" dirty="0">
                <a:solidFill>
                  <a:srgbClr val="FFC000"/>
                </a:solidFill>
              </a:rPr>
            </a:br>
            <a:br>
              <a:rPr lang="es-ES" sz="4400" dirty="0">
                <a:solidFill>
                  <a:srgbClr val="FFC000"/>
                </a:solidFill>
              </a:rPr>
            </a:br>
            <a:endParaRPr lang="es-ES" sz="4800" dirty="0">
              <a:solidFill>
                <a:srgbClr val="FFC000"/>
              </a:solidFill>
            </a:endParaRPr>
          </a:p>
        </p:txBody>
      </p:sp>
      <p:sp>
        <p:nvSpPr>
          <p:cNvPr id="4" name="ZoneTexte 3"/>
          <p:cNvSpPr txBox="1"/>
          <p:nvPr/>
        </p:nvSpPr>
        <p:spPr>
          <a:xfrm>
            <a:off x="839416" y="2132856"/>
            <a:ext cx="10945216" cy="2800767"/>
          </a:xfrm>
          <a:prstGeom prst="rect">
            <a:avLst/>
          </a:prstGeom>
          <a:noFill/>
        </p:spPr>
        <p:txBody>
          <a:bodyPr wrap="square" rtlCol="0">
            <a:spAutoFit/>
          </a:bodyPr>
          <a:lstStyle/>
          <a:p>
            <a:r>
              <a:rPr lang="es-ES" sz="4400" dirty="0">
                <a:solidFill>
                  <a:srgbClr val="FFC000"/>
                </a:solidFill>
              </a:rPr>
              <a:t>HRT</a:t>
            </a:r>
          </a:p>
          <a:p>
            <a:r>
              <a:rPr lang="es-ES" sz="4400" dirty="0">
                <a:solidFill>
                  <a:srgbClr val="FFC000"/>
                </a:solidFill>
              </a:rPr>
              <a:t>Estrógenos solos</a:t>
            </a:r>
          </a:p>
          <a:p>
            <a:r>
              <a:rPr lang="es-ES" sz="4400" dirty="0">
                <a:solidFill>
                  <a:srgbClr val="FFC000"/>
                </a:solidFill>
              </a:rPr>
              <a:t>Progesterona sola</a:t>
            </a:r>
          </a:p>
          <a:p>
            <a:r>
              <a:rPr lang="es-ES" sz="4400" dirty="0">
                <a:solidFill>
                  <a:srgbClr val="FFC000"/>
                </a:solidFill>
              </a:rPr>
              <a:t>DHEA</a:t>
            </a:r>
          </a:p>
        </p:txBody>
      </p:sp>
    </p:spTree>
    <p:extLst>
      <p:ext uri="{BB962C8B-B14F-4D97-AF65-F5344CB8AC3E}">
        <p14:creationId xmlns:p14="http://schemas.microsoft.com/office/powerpoint/2010/main" val="12310226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95400" y="692696"/>
            <a:ext cx="10657184" cy="5328592"/>
          </a:xfrm>
        </p:spPr>
        <p:txBody>
          <a:bodyPr/>
          <a:lstStyle/>
          <a:p>
            <a:r>
              <a:rPr lang="es-ES" sz="6000" dirty="0">
                <a:solidFill>
                  <a:schemeClr val="tx1"/>
                </a:solidFill>
              </a:rPr>
              <a:t>Historia de las patologías urogenitales desconocidas de las malformaciones infantiles hasta las enfermedades urogenitales desconocidas del hombre y de la mujer.</a:t>
            </a:r>
            <a:br>
              <a:rPr lang="es-ES" sz="4400" dirty="0"/>
            </a:br>
            <a:br>
              <a:rPr lang="es-ES" sz="4400" dirty="0"/>
            </a:br>
            <a:br>
              <a:rPr lang="es-ES" sz="4400" dirty="0"/>
            </a:br>
            <a:br>
              <a:rPr lang="es-ES" sz="4400" dirty="0"/>
            </a:br>
            <a:br>
              <a:rPr lang="es-ES" sz="3600" dirty="0"/>
            </a:br>
            <a:br>
              <a:rPr lang="es-ES" sz="3600" dirty="0"/>
            </a:br>
            <a:r>
              <a:rPr lang="es-ES" sz="3600" dirty="0"/>
              <a:t>                    </a:t>
            </a:r>
            <a:br>
              <a:rPr lang="es-ES" sz="3600" dirty="0"/>
            </a:br>
            <a:br>
              <a:rPr lang="es-ES" sz="2800" dirty="0"/>
            </a:br>
            <a:endParaRPr lang="es-ES" sz="2800" dirty="0"/>
          </a:p>
        </p:txBody>
      </p:sp>
      <p:sp>
        <p:nvSpPr>
          <p:cNvPr id="5" name="Sous-titre 4">
            <a:extLst>
              <a:ext uri="{FF2B5EF4-FFF2-40B4-BE49-F238E27FC236}">
                <a16:creationId xmlns:a16="http://schemas.microsoft.com/office/drawing/2014/main" id="{6BFBD86C-DA54-4B07-9B65-DC1B110C4BE1}"/>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55648762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1424" y="332656"/>
            <a:ext cx="10657184" cy="5832648"/>
          </a:xfrm>
        </p:spPr>
        <p:txBody>
          <a:bodyPr/>
          <a:lstStyle/>
          <a:p>
            <a:r>
              <a:rPr lang="es-ES" dirty="0">
                <a:solidFill>
                  <a:schemeClr val="tx1"/>
                </a:solidFill>
              </a:rPr>
              <a:t>La enfermedad andropausia y el envejecimiento sexual.</a:t>
            </a:r>
            <a:br>
              <a:rPr lang="es-ES" dirty="0">
                <a:solidFill>
                  <a:schemeClr val="tx1"/>
                </a:solidFill>
              </a:rPr>
            </a:br>
            <a:r>
              <a:rPr lang="es-ES" sz="4400" dirty="0">
                <a:solidFill>
                  <a:srgbClr val="FFC000"/>
                </a:solidFill>
              </a:rPr>
              <a:t>Envejecimiento sexual prematuro</a:t>
            </a:r>
            <a:br>
              <a:rPr lang="es-ES" sz="4400" dirty="0">
                <a:solidFill>
                  <a:srgbClr val="FFC000"/>
                </a:solidFill>
              </a:rPr>
            </a:br>
            <a:r>
              <a:rPr lang="es-ES" sz="4400" dirty="0">
                <a:solidFill>
                  <a:srgbClr val="FFC000"/>
                </a:solidFill>
              </a:rPr>
              <a:t>Impotencia</a:t>
            </a:r>
            <a:br>
              <a:rPr lang="es-ES" sz="4400" dirty="0">
                <a:solidFill>
                  <a:srgbClr val="FFC000"/>
                </a:solidFill>
              </a:rPr>
            </a:br>
            <a:r>
              <a:rPr lang="es-ES" sz="4400" dirty="0">
                <a:solidFill>
                  <a:srgbClr val="FFC000"/>
                </a:solidFill>
              </a:rPr>
              <a:t>Desordenes de la eyaculación</a:t>
            </a:r>
            <a:br>
              <a:rPr lang="es-ES" sz="4400" dirty="0">
                <a:solidFill>
                  <a:srgbClr val="FFC000"/>
                </a:solidFill>
              </a:rPr>
            </a:br>
            <a:r>
              <a:rPr lang="es-ES" sz="4400" dirty="0">
                <a:solidFill>
                  <a:srgbClr val="FFC000"/>
                </a:solidFill>
              </a:rPr>
              <a:t>Problemas de la próstata que no es una glándula</a:t>
            </a:r>
            <a:br>
              <a:rPr lang="es-ES" sz="4400" dirty="0">
                <a:solidFill>
                  <a:srgbClr val="FFC000"/>
                </a:solidFill>
              </a:rPr>
            </a:br>
            <a:r>
              <a:rPr lang="es-ES" sz="4400" dirty="0">
                <a:solidFill>
                  <a:srgbClr val="FFC000"/>
                </a:solidFill>
              </a:rPr>
              <a:t>		atrofia</a:t>
            </a:r>
            <a:br>
              <a:rPr lang="es-ES" sz="4400" dirty="0">
                <a:solidFill>
                  <a:srgbClr val="FFC000"/>
                </a:solidFill>
              </a:rPr>
            </a:br>
            <a:r>
              <a:rPr lang="es-ES" sz="4400" dirty="0">
                <a:solidFill>
                  <a:srgbClr val="FFC000"/>
                </a:solidFill>
              </a:rPr>
              <a:t>		adenoma</a:t>
            </a:r>
            <a:br>
              <a:rPr lang="es-ES" sz="4400" dirty="0">
                <a:solidFill>
                  <a:srgbClr val="FFC000"/>
                </a:solidFill>
              </a:rPr>
            </a:br>
            <a:r>
              <a:rPr lang="es-ES" sz="4400" dirty="0">
                <a:solidFill>
                  <a:srgbClr val="FFC000"/>
                </a:solidFill>
              </a:rPr>
              <a:t>		cáncer</a:t>
            </a:r>
            <a:br>
              <a:rPr lang="es-ES" sz="4000" dirty="0"/>
            </a:br>
            <a:br>
              <a:rPr lang="es-ES" sz="4000" dirty="0"/>
            </a:br>
            <a:br>
              <a:rPr lang="es-ES" sz="4400" dirty="0"/>
            </a:br>
            <a:br>
              <a:rPr lang="es-ES" sz="4400" dirty="0"/>
            </a:br>
            <a:endParaRPr lang="es-ES" sz="4400" dirty="0"/>
          </a:p>
        </p:txBody>
      </p:sp>
      <p:sp>
        <p:nvSpPr>
          <p:cNvPr id="5" name="Sous-titre 4">
            <a:extLst>
              <a:ext uri="{FF2B5EF4-FFF2-40B4-BE49-F238E27FC236}">
                <a16:creationId xmlns:a16="http://schemas.microsoft.com/office/drawing/2014/main" id="{79C6C50A-C485-44C6-8BFD-CC5AD449271A}"/>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2949104260"/>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1424" y="260648"/>
            <a:ext cx="10657184" cy="5832648"/>
          </a:xfrm>
        </p:spPr>
        <p:txBody>
          <a:bodyPr/>
          <a:lstStyle/>
          <a:p>
            <a:r>
              <a:rPr lang="es-ES" dirty="0">
                <a:solidFill>
                  <a:schemeClr val="tx1"/>
                </a:solidFill>
              </a:rPr>
              <a:t>La menopausia y la enfermedad menopausia </a:t>
            </a:r>
            <a:br>
              <a:rPr lang="es-ES" sz="4400" dirty="0"/>
            </a:br>
            <a:br>
              <a:rPr lang="es-ES" sz="4400" dirty="0"/>
            </a:br>
            <a:r>
              <a:rPr lang="es-ES" sz="4800" dirty="0"/>
              <a:t>Envejecimiento de la reproducción</a:t>
            </a:r>
            <a:br>
              <a:rPr lang="es-ES" sz="4800" dirty="0"/>
            </a:br>
            <a:br>
              <a:rPr lang="es-ES" sz="4800" dirty="0"/>
            </a:br>
            <a:r>
              <a:rPr lang="es-ES" sz="4800" dirty="0"/>
              <a:t>Envejecimiento de los órganos masculinos</a:t>
            </a:r>
            <a:br>
              <a:rPr lang="es-ES" sz="4800" dirty="0"/>
            </a:br>
            <a:r>
              <a:rPr lang="es-ES" sz="4800" dirty="0"/>
              <a:t>	Esclerosis del cuello de la vejiga</a:t>
            </a:r>
            <a:br>
              <a:rPr lang="es-ES" sz="4800" dirty="0"/>
            </a:br>
            <a:r>
              <a:rPr lang="es-ES" sz="4800" dirty="0"/>
              <a:t>	Esclerosis de la vulva</a:t>
            </a:r>
            <a:br>
              <a:rPr lang="es-ES" sz="4400" dirty="0"/>
            </a:br>
            <a:br>
              <a:rPr lang="es-ES" sz="4400" dirty="0"/>
            </a:br>
            <a:endParaRPr lang="es-ES" sz="4400" dirty="0"/>
          </a:p>
        </p:txBody>
      </p:sp>
      <p:sp>
        <p:nvSpPr>
          <p:cNvPr id="5" name="Sous-titre 4">
            <a:extLst>
              <a:ext uri="{FF2B5EF4-FFF2-40B4-BE49-F238E27FC236}">
                <a16:creationId xmlns:a16="http://schemas.microsoft.com/office/drawing/2014/main" id="{5A65D90D-B1E6-425D-9EFA-2F092FA37300}"/>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181331395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1384" y="1988840"/>
            <a:ext cx="11017224" cy="3528392"/>
          </a:xfrm>
        </p:spPr>
        <p:txBody>
          <a:bodyPr/>
          <a:lstStyle/>
          <a:p>
            <a:pPr algn="ctr" defTabSz="914400">
              <a:spcBef>
                <a:spcPts val="0"/>
              </a:spcBef>
            </a:pPr>
            <a:r>
              <a:rPr lang="fr-FR" sz="7200" noProof="1"/>
              <a:t>Concecuencias generales de las enfermedades </a:t>
            </a:r>
            <a:br>
              <a:rPr lang="fr-FR" sz="7200" noProof="1"/>
            </a:br>
            <a:r>
              <a:rPr lang="fr-FR" sz="7200" noProof="1"/>
              <a:t>andropausia y menopausia</a:t>
            </a:r>
            <a:br>
              <a:rPr lang="fr-FR" noProof="1"/>
            </a:br>
            <a:endParaRPr lang="fr-FR" noProof="1">
              <a:effectLst>
                <a:outerShdw blurRad="50800" dist="38100" dir="2700000" algn="tl">
                  <a:prstClr val="black">
                    <a:alpha val="40000"/>
                  </a:prstClr>
                </a:outerShdw>
              </a:effectLst>
              <a:latin typeface="Calibri"/>
              <a:cs typeface="Arial"/>
            </a:endParaRPr>
          </a:p>
        </p:txBody>
      </p:sp>
      <p:sp>
        <p:nvSpPr>
          <p:cNvPr id="4" name="Text Placeholder 3"/>
          <p:cNvSpPr>
            <a:spLocks noGrp="1"/>
          </p:cNvSpPr>
          <p:nvPr>
            <p:ph type="body" sz="quarter" idx="10"/>
          </p:nvPr>
        </p:nvSpPr>
        <p:spPr>
          <a:xfrm>
            <a:off x="974138" y="548680"/>
            <a:ext cx="10253485" cy="997278"/>
          </a:xfrm>
        </p:spPr>
        <p:txBody>
          <a:bodyPr/>
          <a:lstStyle/>
          <a:p>
            <a:pPr algn="ctr"/>
            <a:r>
              <a:rPr lang="fr-FR" sz="6600" noProof="1"/>
              <a:t>Secunda Parte</a:t>
            </a:r>
          </a:p>
        </p:txBody>
      </p:sp>
    </p:spTree>
    <p:extLst>
      <p:ext uri="{BB962C8B-B14F-4D97-AF65-F5344CB8AC3E}">
        <p14:creationId xmlns:p14="http://schemas.microsoft.com/office/powerpoint/2010/main" val="143182728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2271" y="476672"/>
            <a:ext cx="11017224" cy="7605464"/>
          </a:xfrm>
        </p:spPr>
        <p:txBody>
          <a:bodyPr/>
          <a:lstStyle/>
          <a:p>
            <a:pPr defTabSz="914400">
              <a:spcBef>
                <a:spcPts val="0"/>
              </a:spcBef>
            </a:pPr>
            <a:br>
              <a:rPr lang="es-ES" sz="4400" dirty="0"/>
            </a:br>
            <a:br>
              <a:rPr lang="es-ES" sz="4400" dirty="0"/>
            </a:br>
            <a:r>
              <a:rPr lang="es-ES" sz="4400" dirty="0"/>
              <a:t>Andrógenos y metabolismos</a:t>
            </a:r>
            <a:br>
              <a:rPr lang="es-ES" sz="4400" dirty="0"/>
            </a:br>
            <a:r>
              <a:rPr lang="es-ES" sz="4400" dirty="0"/>
              <a:t>Glicéridos – Lípidos – Proteínas</a:t>
            </a:r>
            <a:br>
              <a:rPr lang="es-ES" sz="4400" dirty="0"/>
            </a:br>
            <a:br>
              <a:rPr lang="es-ES" sz="4400" dirty="0"/>
            </a:br>
            <a:r>
              <a:rPr lang="es-ES" sz="4400" dirty="0"/>
              <a:t>Andrógenos y enfermedades generales</a:t>
            </a:r>
            <a:br>
              <a:rPr lang="es-ES" sz="4400" dirty="0"/>
            </a:br>
            <a:r>
              <a:rPr lang="es-ES" sz="4400" dirty="0"/>
              <a:t>1. Diabetes</a:t>
            </a:r>
            <a:br>
              <a:rPr lang="es-ES" sz="4400" dirty="0"/>
            </a:br>
            <a:r>
              <a:rPr lang="es-ES" sz="4400" dirty="0"/>
              <a:t>2. Cholesterol</a:t>
            </a:r>
            <a:br>
              <a:rPr lang="es-ES" sz="4400" dirty="0"/>
            </a:br>
            <a:r>
              <a:rPr lang="es-ES" sz="4400" dirty="0"/>
              <a:t>3. Obesidad</a:t>
            </a:r>
            <a:br>
              <a:rPr lang="es-ES" sz="4400" dirty="0"/>
            </a:br>
            <a:r>
              <a:rPr lang="es-ES" sz="4400" dirty="0"/>
              <a:t>4. Debilidad muscular</a:t>
            </a:r>
            <a:br>
              <a:rPr lang="es-ES" sz="4400" dirty="0"/>
            </a:br>
            <a:r>
              <a:rPr lang="es-ES" sz="4400" dirty="0"/>
              <a:t>5. Rigidez arterial</a:t>
            </a:r>
            <a:br>
              <a:rPr lang="es-ES" sz="4400" dirty="0"/>
            </a:br>
            <a:br>
              <a:rPr lang="es-ES" sz="4400" dirty="0"/>
            </a:br>
            <a:br>
              <a:rPr lang="es-ES" sz="4400" dirty="0"/>
            </a:br>
            <a:br>
              <a:rPr lang="es-ES" sz="4400" dirty="0"/>
            </a:br>
            <a:br>
              <a:rPr lang="fr-FR" sz="7200" noProof="1"/>
            </a:br>
            <a:endParaRPr lang="fr-FR" sz="7200" noProof="1">
              <a:effectLst>
                <a:outerShdw blurRad="50800" dist="38100" dir="2700000" algn="tl">
                  <a:prstClr val="black">
                    <a:alpha val="40000"/>
                  </a:prstClr>
                </a:outerShdw>
              </a:effectLst>
              <a:latin typeface="Calibri"/>
              <a:cs typeface="Arial"/>
            </a:endParaRPr>
          </a:p>
        </p:txBody>
      </p:sp>
    </p:spTree>
    <p:extLst>
      <p:ext uri="{BB962C8B-B14F-4D97-AF65-F5344CB8AC3E}">
        <p14:creationId xmlns:p14="http://schemas.microsoft.com/office/powerpoint/2010/main" val="399117588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2271" y="764704"/>
            <a:ext cx="11017224" cy="7605464"/>
          </a:xfrm>
        </p:spPr>
        <p:txBody>
          <a:bodyPr/>
          <a:lstStyle/>
          <a:p>
            <a:pPr defTabSz="914400">
              <a:spcBef>
                <a:spcPts val="0"/>
              </a:spcBef>
            </a:pPr>
            <a:r>
              <a:rPr lang="es-ES" sz="4400" dirty="0"/>
              <a:t>Andrógenos y enfermedades generales</a:t>
            </a: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r>
              <a:rPr lang="es-ES" sz="4400" dirty="0"/>
              <a:t>6. Anemia</a:t>
            </a:r>
            <a:br>
              <a:rPr lang="es-ES" sz="4400" dirty="0"/>
            </a:br>
            <a:r>
              <a:rPr lang="es-ES" sz="4400" dirty="0"/>
              <a:t>7. Sangre viscosa</a:t>
            </a:r>
            <a:br>
              <a:rPr lang="es-ES" sz="4400" dirty="0"/>
            </a:br>
            <a:r>
              <a:rPr lang="es-ES" sz="4400" dirty="0"/>
              <a:t>8. Hipertensión</a:t>
            </a:r>
            <a:br>
              <a:rPr lang="es-ES" sz="4400" dirty="0"/>
            </a:br>
            <a:r>
              <a:rPr lang="es-ES" sz="4400" dirty="0"/>
              <a:t>9. Enfermedades cardiovasculares</a:t>
            </a:r>
            <a:br>
              <a:rPr lang="es-ES" sz="4400" dirty="0"/>
            </a:br>
            <a:r>
              <a:rPr lang="es-ES" sz="4400" dirty="0"/>
              <a:t>10. Hernias discales – Artrosis</a:t>
            </a:r>
            <a:br>
              <a:rPr lang="es-ES" sz="4400" dirty="0"/>
            </a:br>
            <a:r>
              <a:rPr lang="es-ES" sz="4400" dirty="0"/>
              <a:t>11. Osteoporosis</a:t>
            </a:r>
            <a:br>
              <a:rPr lang="es-ES" sz="4400" dirty="0"/>
            </a:br>
            <a:r>
              <a:rPr lang="es-ES" sz="4400" dirty="0"/>
              <a:t>12. Arrugas</a:t>
            </a:r>
            <a:br>
              <a:rPr lang="es-ES" sz="4400" dirty="0"/>
            </a:br>
            <a:r>
              <a:rPr lang="es-ES" sz="4400" dirty="0"/>
              <a:t>13. Falta de aliento</a:t>
            </a:r>
            <a:br>
              <a:rPr lang="es-ES" sz="4400" dirty="0"/>
            </a:br>
            <a:r>
              <a:rPr lang="es-ES" sz="4400" dirty="0"/>
              <a:t>14. Metamorfosis de la silueta</a:t>
            </a: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fr-FR" sz="7200" noProof="1"/>
            </a:br>
            <a:endParaRPr lang="fr-FR" sz="7200" noProof="1">
              <a:effectLst>
                <a:outerShdw blurRad="50800" dist="38100" dir="2700000" algn="tl">
                  <a:prstClr val="black">
                    <a:alpha val="40000"/>
                  </a:prstClr>
                </a:outerShdw>
              </a:effectLst>
              <a:latin typeface="Calibri"/>
              <a:cs typeface="Arial"/>
            </a:endParaRPr>
          </a:p>
        </p:txBody>
      </p:sp>
    </p:spTree>
    <p:extLst>
      <p:ext uri="{BB962C8B-B14F-4D97-AF65-F5344CB8AC3E}">
        <p14:creationId xmlns:p14="http://schemas.microsoft.com/office/powerpoint/2010/main" val="198194069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2271" y="260648"/>
            <a:ext cx="11017224" cy="7605464"/>
          </a:xfrm>
        </p:spPr>
        <p:txBody>
          <a:bodyPr/>
          <a:lstStyle/>
          <a:p>
            <a:pPr defTabSz="914400">
              <a:spcBef>
                <a:spcPts val="0"/>
              </a:spcBef>
            </a:pPr>
            <a:r>
              <a:rPr lang="es-ES" sz="4400" dirty="0"/>
              <a:t>Andrógenos y enfermedades generales</a:t>
            </a:r>
            <a:br>
              <a:rPr lang="es-ES" sz="4400" dirty="0"/>
            </a:br>
            <a:br>
              <a:rPr lang="es-ES" sz="4400" dirty="0"/>
            </a:br>
            <a:r>
              <a:rPr lang="es-ES" sz="4400" dirty="0"/>
              <a:t>5. Rigidez arterial</a:t>
            </a: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r>
              <a:rPr lang="es-ES" sz="4400" dirty="0"/>
              <a:t>15. Insuficiencia renal</a:t>
            </a:r>
            <a:br>
              <a:rPr lang="es-ES" sz="4400" dirty="0"/>
            </a:br>
            <a:r>
              <a:rPr lang="es-ES" sz="4400" dirty="0"/>
              <a:t>16. Problemas de la visión y de la audición</a:t>
            </a:r>
            <a:br>
              <a:rPr lang="es-ES" sz="4400" dirty="0"/>
            </a:br>
            <a:r>
              <a:rPr lang="es-ES" sz="4400" dirty="0"/>
              <a:t>17. Deficiencia de la inmunidad</a:t>
            </a:r>
            <a:br>
              <a:rPr lang="es-ES" sz="4400" dirty="0"/>
            </a:br>
            <a:r>
              <a:rPr lang="es-ES" sz="4400" dirty="0"/>
              <a:t>18. Depresión nerviosa</a:t>
            </a:r>
            <a:br>
              <a:rPr lang="es-ES" sz="4400" dirty="0"/>
            </a:br>
            <a:r>
              <a:rPr lang="es-ES" sz="4400" dirty="0"/>
              <a:t>19. Enfermedad de Parkinson</a:t>
            </a:r>
            <a:br>
              <a:rPr lang="es-ES" sz="4400" dirty="0"/>
            </a:br>
            <a:r>
              <a:rPr lang="es-ES" sz="4400" dirty="0"/>
              <a:t>20. Demencias</a:t>
            </a:r>
            <a:br>
              <a:rPr lang="es-ES" sz="4400" dirty="0"/>
            </a:br>
            <a:r>
              <a:rPr lang="es-ES" sz="4400" dirty="0"/>
              <a:t>21. Enfermedad de Alzheimer</a:t>
            </a:r>
            <a:br>
              <a:rPr lang="es-ES" sz="4400" dirty="0"/>
            </a:br>
            <a:r>
              <a:rPr lang="es-ES" sz="4400" dirty="0"/>
              <a:t>22. Accidente vascular cerebral</a:t>
            </a: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fr-FR" sz="7200" noProof="1"/>
            </a:br>
            <a:endParaRPr lang="fr-FR" sz="7200" noProof="1">
              <a:effectLst>
                <a:outerShdw blurRad="50800" dist="38100" dir="2700000" algn="tl">
                  <a:prstClr val="black">
                    <a:alpha val="40000"/>
                  </a:prstClr>
                </a:outerShdw>
              </a:effectLst>
              <a:latin typeface="Calibri"/>
              <a:cs typeface="Arial"/>
            </a:endParaRPr>
          </a:p>
        </p:txBody>
      </p:sp>
    </p:spTree>
    <p:extLst>
      <p:ext uri="{BB962C8B-B14F-4D97-AF65-F5344CB8AC3E}">
        <p14:creationId xmlns:p14="http://schemas.microsoft.com/office/powerpoint/2010/main" val="2711007358"/>
      </p:ext>
    </p:extLst>
  </p:cSld>
  <p:clrMapOvr>
    <a:masterClrMapping/>
  </p:clrMapOvr>
  <p:transition>
    <p:fade/>
  </p:transition>
</p:sld>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E64B3FB-D41B-43EA-9BB3-E80B28B33B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Exemples de diapositives de présentation (conception Rayons bleus)</Template>
  <TotalTime>1183</TotalTime>
  <Words>1112</Words>
  <Application>Microsoft Office PowerPoint</Application>
  <PresentationFormat>Grand écran</PresentationFormat>
  <Paragraphs>82</Paragraphs>
  <Slides>21</Slides>
  <Notes>9</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21</vt:i4>
      </vt:variant>
    </vt:vector>
  </HeadingPairs>
  <TitlesOfParts>
    <vt:vector size="27" baseType="lpstr">
      <vt:lpstr>Arial</vt:lpstr>
      <vt:lpstr>Calibri</vt:lpstr>
      <vt:lpstr>Courier New</vt:lpstr>
      <vt:lpstr>Wingdings</vt:lpstr>
      <vt:lpstr>Blue Segoe 4-3 template-template_April-17-2007</vt:lpstr>
      <vt:lpstr>White with Courier font for code slides</vt:lpstr>
      <vt:lpstr>Andrógenos : Patologias,  Diagnosticos, Bioquímica dinámica, Tratamientos  del Hombre y de la Mujer en la práctica médica diaria Anti Aging</vt:lpstr>
      <vt:lpstr>Patologias</vt:lpstr>
      <vt:lpstr>Historia de las patologías urogenitales desconocidas de las malformaciones infantiles hasta las enfermedades urogenitales desconocidas del hombre y de la mujer.                            </vt:lpstr>
      <vt:lpstr>La enfermedad andropausia y el envejecimiento sexual. Envejecimiento sexual prematuro Impotencia Desordenes de la eyaculación Problemas de la próstata que no es una glándula   atrofia   adenoma   cáncer    </vt:lpstr>
      <vt:lpstr>La menopausia y la enfermedad menopausia   Envejecimiento de la reproducción  Envejecimiento de los órganos masculinos  Esclerosis del cuello de la vejiga  Esclerosis de la vulva  </vt:lpstr>
      <vt:lpstr>Concecuencias generales de las enfermedades  andropausia y menopausia </vt:lpstr>
      <vt:lpstr>  Andrógenos y metabolismos Glicéridos – Lípidos – Proteínas  Andrógenos y enfermedades generales 1. Diabetes 2. Cholesterol 3. Obesidad 4. Debilidad muscular 5. Rigidez arterial     </vt:lpstr>
      <vt:lpstr>Andrógenos y enfermedades generales        6. Anemia 7. Sangre viscosa 8. Hipertensión 9. Enfermedades cardiovasculares 10. Hernias discales – Artrosis 11. Osteoporosis 12. Arrugas 13. Falta de aliento 14. Metamorfosis de la silueta           </vt:lpstr>
      <vt:lpstr>Andrógenos y enfermedades generales  5. Rigidez arterial         15. Insuficiencia renal 16. Problemas de la visión y de la audición 17. Deficiencia de la inmunidad 18. Depresión nerviosa 19. Enfermedad de Parkinson 20. Demencias 21. Enfermedad de Alzheimer 22. Accidente vascular cerebral             </vt:lpstr>
      <vt:lpstr>Diagnosticos Bioquímia dinámica Pruebas asociadas </vt:lpstr>
      <vt:lpstr>1. Estructuras moleculares y propiedades de los andrógenos.  2. ¿Que pensar de la DHEA? y de los precursores…  3. Dihidrotestosterona  4. Mesterolona               </vt:lpstr>
      <vt:lpstr>5. Estrógenos y Progesterona  6. Testosterona y tiroxina  7. Testosterona y cortisol  8. ¿ Que pensar  de la GH ?              </vt:lpstr>
      <vt:lpstr>1. Ecografía de la próstata 2. Urografía intravenosa 3. Uretrografía per miccional 4. micciograma 5. cistometría 6. Nefrograma isotópico 7. Sintigrafía renal  .  .               </vt:lpstr>
      <vt:lpstr> 8. Densitometria osea 9. Fondo de ojo 10. BMI 11. Espirometría 12. Electrocardiograma                </vt:lpstr>
      <vt:lpstr>1. Ecografía de los ovarios 2. Urografía intravenosa 3. Uretrografía per miccional 4. Micciograma 5. Cistometria 6. Nefrograma isotópico 7. Sintigrafía renal     .  .               </vt:lpstr>
      <vt:lpstr> 8. Densitometría ósea 9. Fondo de ojo 10. BMI 11. Espirometría 12. Electrocardiograma                </vt:lpstr>
      <vt:lpstr>  Tratamientos</vt:lpstr>
      <vt:lpstr>La carpeta medica y sus ficheros  El pool de los andrógenos. El chequeo simplificado El fichero de las análisis Los ficheros asociados La consulta interactiva La información del paciente</vt:lpstr>
      <vt:lpstr>Los medicamentos para los hombres Andrógenos intramusculares Andrógenos en tabletas Andrógenos en gel  Los medicamentos para las mujeres Mesterolona en tabletas </vt:lpstr>
      <vt:lpstr>Errores frecuentes de los tratamientos para la andropausia    </vt:lpstr>
      <vt:lpstr>Errores frecuentes de los tratamientos para la menopausia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georges debled</dc:creator>
  <cp:keywords/>
  <cp:lastModifiedBy>georges debled</cp:lastModifiedBy>
  <cp:revision>78</cp:revision>
  <dcterms:created xsi:type="dcterms:W3CDTF">2017-01-05T05:23:32Z</dcterms:created>
  <dcterms:modified xsi:type="dcterms:W3CDTF">2017-07-01T18:20:37Z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TC102867099990</vt:lpwstr>
  </property>
</Properties>
</file>