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6"/>
  </p:notesMasterIdLst>
  <p:sldIdLst>
    <p:sldId id="987" r:id="rId2"/>
    <p:sldId id="988" r:id="rId3"/>
    <p:sldId id="316" r:id="rId4"/>
    <p:sldId id="188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12CEC38-034E-40D0-8F95-58A21143ACA7}">
          <p14:sldIdLst>
            <p14:sldId id="987"/>
            <p14:sldId id="988"/>
            <p14:sldId id="316"/>
            <p14:sldId id="18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s debled" initials="gd" lastIdx="2" clrIdx="0">
    <p:extLst>
      <p:ext uri="{19B8F6BF-5375-455C-9EA6-DF929625EA0E}">
        <p15:presenceInfo xmlns:p15="http://schemas.microsoft.com/office/powerpoint/2012/main" userId="a46b030c7fd28e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5" autoAdjust="0"/>
    <p:restoredTop sz="84383" autoAdjust="0"/>
  </p:normalViewPr>
  <p:slideViewPr>
    <p:cSldViewPr snapToGrid="0">
      <p:cViewPr varScale="1">
        <p:scale>
          <a:sx n="69" d="100"/>
          <a:sy n="69" d="100"/>
        </p:scale>
        <p:origin x="10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860E-08CA-4C8D-B13D-939F837E747B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46C41-84E3-4D19-9A2C-0A44C85EF12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24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AE0797-22BD-4284-BDD8-3ED20014EB79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77932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5FD09C-DC4B-4CCF-9721-E2B900F02E42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63441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514503-C5F8-4B79-80DA-F94FC0CAFF53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11205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514503-C5F8-4B79-80DA-F94FC0CAFF53}" type="slidenum">
              <a:rPr kumimoji="0" lang="fr-FR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342716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71" y="1905007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70" y="434499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2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8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" y="6238882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862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1944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826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5320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9343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F160A9F-A9B8-4500-8973-60BDF84DA6A9}" type="slidenum">
              <a:rPr lang="fr-FR" altLang="es-E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'image en ligne 2"/>
          <p:cNvSpPr>
            <a:spLocks noGrp="1"/>
          </p:cNvSpPr>
          <p:nvPr>
            <p:ph type="clipArt" sz="half" idx="1"/>
          </p:nvPr>
        </p:nvSpPr>
        <p:spPr>
          <a:xfrm>
            <a:off x="609600" y="1600203"/>
            <a:ext cx="53848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3"/>
            <a:ext cx="53848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8B128D-8D91-4F9C-BD4B-60E981472599}" type="slidenum">
              <a:rPr lang="fr-FR" altLang="es-ES" sz="14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D2BAE14-EEA5-4CB2-A4C0-BC8C8FD1C901}" type="slidenum">
              <a:rPr lang="fr-FR" altLang="es-ES"/>
              <a:pPr/>
              <a:t>‹Nº›</a:t>
            </a:fld>
            <a:endParaRPr lang="fr-FR" altLang="es-ES"/>
          </a:p>
        </p:txBody>
      </p:sp>
    </p:spTree>
    <p:extLst>
      <p:ext uri="{BB962C8B-B14F-4D97-AF65-F5344CB8AC3E}">
        <p14:creationId xmlns:p14="http://schemas.microsoft.com/office/powerpoint/2010/main" val="35766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725001"/>
            <a:ext cx="3932237" cy="33239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33239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6619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A5DA-B434-496D-A93A-4786ABC04BC5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6005-D408-401E-BD6A-7CDB48DCF5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E4EE16F-AC0B-40F9-98D6-1971AFE1B50E}" type="slidenum">
              <a:rPr lang="fr-FR" sz="1400" smtClean="0">
                <a:solidFill>
                  <a:srgbClr val="FFFFFF"/>
                </a:solidFill>
                <a:latin typeface="Times New Roman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41310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3808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AFB883-4367-4249-963E-06144CCD4D83}" type="slidenum">
              <a:rPr lang="fr-FR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7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80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306512"/>
          </a:xfrm>
        </p:spPr>
        <p:txBody>
          <a:bodyPr/>
          <a:lstStyle>
            <a:lvl1pPr marL="254976" indent="-254976">
              <a:lnSpc>
                <a:spcPct val="90000"/>
              </a:lnSpc>
              <a:defRPr sz="2100"/>
            </a:lvl1pPr>
            <a:lvl2pPr marL="504992" indent="-244062">
              <a:lnSpc>
                <a:spcPct val="90000"/>
              </a:lnSpc>
              <a:defRPr sz="1800"/>
            </a:lvl2pPr>
            <a:lvl3pPr marL="715321" indent="-216283">
              <a:lnSpc>
                <a:spcPct val="90000"/>
              </a:lnSpc>
              <a:defRPr sz="1500"/>
            </a:lvl3pPr>
            <a:lvl4pPr marL="920691" indent="-205370">
              <a:lnSpc>
                <a:spcPct val="90000"/>
              </a:lnSpc>
              <a:defRPr sz="1350"/>
            </a:lvl4pPr>
            <a:lvl5pPr marL="1136974" indent="-21033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306512"/>
          </a:xfrm>
        </p:spPr>
        <p:txBody>
          <a:bodyPr/>
          <a:lstStyle>
            <a:lvl1pPr marL="260930" indent="-260930">
              <a:lnSpc>
                <a:spcPct val="90000"/>
              </a:lnSpc>
              <a:defRPr sz="2100"/>
            </a:lvl1pPr>
            <a:lvl2pPr marL="504992" indent="-254976">
              <a:lnSpc>
                <a:spcPct val="90000"/>
              </a:lnSpc>
              <a:defRPr sz="1800"/>
            </a:lvl2pPr>
            <a:lvl3pPr marL="721274" indent="-227196">
              <a:lnSpc>
                <a:spcPct val="90000"/>
              </a:lnSpc>
              <a:defRPr sz="1500"/>
            </a:lvl3pPr>
            <a:lvl4pPr marL="920691" indent="-199417">
              <a:lnSpc>
                <a:spcPct val="90000"/>
              </a:lnSpc>
              <a:defRPr sz="1350"/>
            </a:lvl4pPr>
            <a:lvl5pPr marL="1136974" indent="-20537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44368"/>
            <a:ext cx="5486400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153008"/>
          </a:xfrm>
        </p:spPr>
        <p:txBody>
          <a:bodyPr/>
          <a:lstStyle>
            <a:lvl1pPr marL="211323" indent="-211323">
              <a:defRPr sz="1725"/>
            </a:lvl1pPr>
            <a:lvl2pPr marL="421654" indent="-199417">
              <a:defRPr sz="1500"/>
            </a:lvl2pPr>
            <a:lvl3pPr marL="610157" indent="-182551">
              <a:defRPr sz="1350"/>
            </a:lvl3pPr>
            <a:lvl4pPr marL="787746" indent="-171638">
              <a:defRPr sz="1275"/>
            </a:lvl4pPr>
            <a:lvl5pPr marL="959384" indent="-154772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6" y="1844368"/>
            <a:ext cx="5489359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153008"/>
          </a:xfrm>
        </p:spPr>
        <p:txBody>
          <a:bodyPr/>
          <a:lstStyle>
            <a:lvl1pPr marL="222236" indent="-222236">
              <a:defRPr sz="1725"/>
            </a:lvl1pPr>
            <a:lvl2pPr marL="427605" indent="-205370">
              <a:defRPr sz="1500"/>
            </a:lvl2pPr>
            <a:lvl3pPr marL="616109" indent="-183544">
              <a:defRPr sz="1350"/>
            </a:lvl3pPr>
            <a:lvl4pPr marL="787746" indent="-177590">
              <a:defRPr sz="1275"/>
            </a:lvl4pPr>
            <a:lvl5pPr marL="959384" indent="-165685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9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93"/>
            <a:ext cx="1117600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82"/>
            <a:ext cx="11176000" cy="160197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27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l" defTabSz="685755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113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97649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44143" indent="-25835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692" indent="-259550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6099" indent="-252407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27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1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5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10017"/>
            <a:ext cx="8686800" cy="997196"/>
          </a:xfrm>
        </p:spPr>
        <p:txBody>
          <a:bodyPr/>
          <a:lstStyle/>
          <a:p>
            <a:r>
              <a:rPr lang="fr-FR" altLang="es-ES" b="1" dirty="0" err="1">
                <a:solidFill>
                  <a:srgbClr val="FFFF00"/>
                </a:solidFill>
              </a:rPr>
              <a:t>Congenital</a:t>
            </a:r>
            <a:r>
              <a:rPr lang="fr-FR" altLang="es-ES" b="1" dirty="0">
                <a:solidFill>
                  <a:srgbClr val="FFFF00"/>
                </a:solidFill>
              </a:rPr>
              <a:t> </a:t>
            </a:r>
            <a:r>
              <a:rPr lang="fr-FR" altLang="es-ES" b="1" dirty="0" err="1">
                <a:solidFill>
                  <a:srgbClr val="FFFF00"/>
                </a:solidFill>
              </a:rPr>
              <a:t>Hypogonadisms</a:t>
            </a:r>
            <a:r>
              <a:rPr lang="fr-FR" altLang="es-ES" b="1" dirty="0">
                <a:solidFill>
                  <a:srgbClr val="FFFF00"/>
                </a:solidFill>
              </a:rPr>
              <a:t>
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601652" y="1611247"/>
            <a:ext cx="8497887" cy="3939540"/>
          </a:xfrm>
        </p:spPr>
        <p:txBody>
          <a:bodyPr/>
          <a:lstStyle/>
          <a:p>
            <a:r>
              <a:rPr lang="fr-FR" altLang="es-ES" sz="4000" dirty="0" err="1"/>
              <a:t>Congenital</a:t>
            </a:r>
            <a:r>
              <a:rPr lang="fr-FR" altLang="es-ES" sz="4000" dirty="0"/>
              <a:t> absence of </a:t>
            </a:r>
            <a:r>
              <a:rPr lang="fr-FR" altLang="es-ES" sz="4000" dirty="0" err="1"/>
              <a:t>testicles</a:t>
            </a:r>
            <a:r>
              <a:rPr lang="fr-FR" altLang="es-ES" sz="4000" dirty="0"/>
              <a:t>
Rare chromosome </a:t>
            </a:r>
            <a:r>
              <a:rPr lang="fr-FR" altLang="es-ES" sz="4000" dirty="0" err="1"/>
              <a:t>abnormalities</a:t>
            </a:r>
            <a:r>
              <a:rPr lang="fr-FR" altLang="es-ES" sz="4000" dirty="0"/>
              <a:t>
Klinefelter syndrome
Male Turner syndrome
</a:t>
            </a:r>
            <a:r>
              <a:rPr lang="fr-FR" altLang="es-ES" sz="4000" dirty="0" err="1"/>
              <a:t>cryptorchidism</a:t>
            </a:r>
            <a:r>
              <a:rPr lang="fr-FR" altLang="es-ES" sz="4000" dirty="0"/>
              <a:t>
the </a:t>
            </a:r>
            <a:r>
              <a:rPr lang="fr-FR" altLang="es-ES" sz="4000" dirty="0" err="1"/>
              <a:t>varicocele</a:t>
            </a:r>
            <a:endParaRPr lang="fr-FR" altLang="es-ES" sz="4000" dirty="0"/>
          </a:p>
        </p:txBody>
      </p:sp>
    </p:spTree>
    <p:extLst>
      <p:ext uri="{BB962C8B-B14F-4D97-AF65-F5344CB8AC3E}">
        <p14:creationId xmlns:p14="http://schemas.microsoft.com/office/powerpoint/2010/main" val="340587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0560" y="298912"/>
            <a:ext cx="11176000" cy="1107996"/>
          </a:xfrm>
        </p:spPr>
        <p:txBody>
          <a:bodyPr/>
          <a:lstStyle/>
          <a:p>
            <a:r>
              <a:rPr lang="fr-FR" altLang="es-ES" sz="4000" b="1" dirty="0" err="1">
                <a:solidFill>
                  <a:srgbClr val="FFFF00"/>
                </a:solidFill>
              </a:rPr>
              <a:t>Acquired</a:t>
            </a:r>
            <a:r>
              <a:rPr lang="fr-FR" altLang="es-ES" sz="4000" b="1" dirty="0">
                <a:solidFill>
                  <a:srgbClr val="FFFF00"/>
                </a:solidFill>
              </a:rPr>
              <a:t> </a:t>
            </a:r>
            <a:r>
              <a:rPr lang="fr-FR" altLang="es-ES" sz="4000" b="1" dirty="0" err="1">
                <a:solidFill>
                  <a:srgbClr val="FFFF00"/>
                </a:solidFill>
              </a:rPr>
              <a:t>Hypogonadisms</a:t>
            </a:r>
            <a:r>
              <a:rPr lang="fr-FR" altLang="es-ES" sz="4000" b="1" dirty="0">
                <a:solidFill>
                  <a:srgbClr val="FFFF00"/>
                </a:solidFill>
              </a:rPr>
              <a:t>
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821180" y="1406908"/>
            <a:ext cx="7772400" cy="4044184"/>
          </a:xfrm>
        </p:spPr>
        <p:txBody>
          <a:bodyPr/>
          <a:lstStyle/>
          <a:p>
            <a:r>
              <a:rPr lang="en-US" altLang="es-ES" sz="3600" dirty="0"/>
              <a:t>Castration
Trauma
Destroying by physical, chemical and hormonal agents 
Twisting the testicle
Infection of the testicle
 Secondary to a pituitary gland disorder</a:t>
            </a:r>
            <a:endParaRPr lang="fr-FR" altLang="es-ES" sz="3600" dirty="0"/>
          </a:p>
        </p:txBody>
      </p:sp>
    </p:spTree>
    <p:extLst>
      <p:ext uri="{BB962C8B-B14F-4D97-AF65-F5344CB8AC3E}">
        <p14:creationId xmlns:p14="http://schemas.microsoft.com/office/powerpoint/2010/main" val="13777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14871"/>
            <a:ext cx="8382000" cy="872326"/>
          </a:xfrm>
        </p:spPr>
        <p:txBody>
          <a:bodyPr/>
          <a:lstStyle/>
          <a:p>
            <a:r>
              <a:rPr lang="fr-FR" altLang="es-ES" sz="4400" b="1" dirty="0" err="1">
                <a:solidFill>
                  <a:srgbClr val="FFFF00"/>
                </a:solidFill>
              </a:rPr>
              <a:t>Urinary</a:t>
            </a:r>
            <a:r>
              <a:rPr lang="fr-FR" altLang="es-ES" sz="4400" b="1" dirty="0">
                <a:solidFill>
                  <a:srgbClr val="FFFF00"/>
                </a:solidFill>
              </a:rPr>
              <a:t> </a:t>
            </a:r>
            <a:r>
              <a:rPr lang="fr-FR" altLang="es-ES" sz="4400" b="1" dirty="0" err="1">
                <a:solidFill>
                  <a:srgbClr val="FFFF00"/>
                </a:solidFill>
              </a:rPr>
              <a:t>Symptoms</a:t>
            </a:r>
            <a:r>
              <a:rPr lang="fr-FR" altLang="es-ES" sz="4400" b="1" dirty="0">
                <a:solidFill>
                  <a:srgbClr val="FFFF00"/>
                </a:solidFill>
              </a:rPr>
              <a:t> of </a:t>
            </a:r>
            <a:r>
              <a:rPr lang="fr-FR" altLang="es-ES" sz="4400" b="1" dirty="0" err="1">
                <a:solidFill>
                  <a:srgbClr val="FFFF00"/>
                </a:solidFill>
              </a:rPr>
              <a:t>Hypogonadism</a:t>
            </a:r>
            <a:r>
              <a:rPr lang="fr-FR" altLang="es-ES" sz="4400" b="1" dirty="0">
                <a:solidFill>
                  <a:srgbClr val="FFFF00"/>
                </a:solidFill>
              </a:rPr>
              <a:t>
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524060" y="1102519"/>
            <a:ext cx="8382000" cy="5004447"/>
          </a:xfrm>
        </p:spPr>
        <p:txBody>
          <a:bodyPr/>
          <a:lstStyle/>
          <a:p>
            <a:pPr marL="0" indent="0">
              <a:buNone/>
            </a:pPr>
            <a:r>
              <a:rPr lang="fr-FR" altLang="es-ES" dirty="0">
                <a:solidFill>
                  <a:srgbClr val="FFFF00"/>
                </a:solidFill>
              </a:rPr>
              <a:t>
</a:t>
            </a:r>
            <a:r>
              <a:rPr lang="fr-FR" altLang="es-ES" sz="3600" dirty="0" err="1"/>
              <a:t>Decreased</a:t>
            </a:r>
            <a:r>
              <a:rPr lang="fr-FR" altLang="es-ES" sz="3600" dirty="0"/>
              <a:t> </a:t>
            </a:r>
            <a:r>
              <a:rPr lang="fr-FR" altLang="es-ES" sz="3600" dirty="0" err="1"/>
              <a:t>mictional</a:t>
            </a:r>
            <a:r>
              <a:rPr lang="fr-FR" altLang="es-ES" sz="3600" dirty="0"/>
              <a:t> jet force
Fine </a:t>
            </a:r>
            <a:r>
              <a:rPr lang="fr-FR" altLang="es-ES" sz="3600" dirty="0" err="1"/>
              <a:t>micing</a:t>
            </a:r>
            <a:r>
              <a:rPr lang="fr-FR" altLang="es-ES" sz="3600" dirty="0"/>
              <a:t> jet
</a:t>
            </a:r>
            <a:r>
              <a:rPr lang="fr-FR" altLang="es-ES" sz="3600" dirty="0" err="1"/>
              <a:t>Dysuria</a:t>
            </a:r>
            <a:r>
              <a:rPr lang="fr-FR" altLang="es-ES" sz="3600" dirty="0"/>
              <a:t>
</a:t>
            </a:r>
            <a:r>
              <a:rPr lang="fr-FR" altLang="es-ES" sz="3600" dirty="0" err="1"/>
              <a:t>Polakiuria</a:t>
            </a:r>
            <a:r>
              <a:rPr lang="fr-FR" altLang="es-ES" sz="3600" dirty="0"/>
              <a:t>
</a:t>
            </a:r>
            <a:r>
              <a:rPr lang="fr-FR" altLang="es-ES" sz="3600" dirty="0" err="1"/>
              <a:t>Difficult</a:t>
            </a:r>
            <a:r>
              <a:rPr lang="fr-FR" altLang="es-ES" sz="3600" dirty="0"/>
              <a:t> urination
</a:t>
            </a:r>
            <a:r>
              <a:rPr lang="fr-FR" altLang="es-ES" sz="3600" dirty="0" err="1"/>
              <a:t>Hematuria</a:t>
            </a:r>
            <a:r>
              <a:rPr lang="fr-FR" altLang="es-ES" sz="3600" dirty="0"/>
              <a:t>
</a:t>
            </a:r>
            <a:r>
              <a:rPr lang="fr-FR" altLang="es-ES" sz="3600" dirty="0" err="1"/>
              <a:t>Uremia</a:t>
            </a:r>
            <a:r>
              <a:rPr lang="fr-FR" altLang="es-ES" dirty="0">
                <a:solidFill>
                  <a:srgbClr val="FFFF00"/>
                </a:solidFill>
              </a:rPr>
              <a:t>
</a:t>
            </a:r>
            <a:endParaRPr lang="fr-FR" altLang="es-ES" sz="4000" dirty="0"/>
          </a:p>
        </p:txBody>
      </p:sp>
    </p:spTree>
    <p:extLst>
      <p:ext uri="{BB962C8B-B14F-4D97-AF65-F5344CB8AC3E}">
        <p14:creationId xmlns:p14="http://schemas.microsoft.com/office/powerpoint/2010/main" val="16553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30193"/>
            <a:ext cx="8382000" cy="1218795"/>
          </a:xfrm>
        </p:spPr>
        <p:txBody>
          <a:bodyPr/>
          <a:lstStyle/>
          <a:p>
            <a:r>
              <a:rPr lang="fr-FR" altLang="es-ES" sz="4400" b="1">
                <a:solidFill>
                  <a:srgbClr val="FFFF00"/>
                </a:solidFill>
              </a:rPr>
              <a:t>Sexual Symptoms of Hypogonadism
</a:t>
            </a:r>
            <a:endParaRPr lang="fr-FR" altLang="es-ES" sz="4400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9180" y="1136772"/>
            <a:ext cx="8382000" cy="5872377"/>
          </a:xfrm>
        </p:spPr>
        <p:txBody>
          <a:bodyPr/>
          <a:lstStyle/>
          <a:p>
            <a:pPr marL="0" indent="0">
              <a:buNone/>
            </a:pPr>
            <a:r>
              <a:rPr lang="en-US" sz="3600"/>
              <a:t>Sexual disorders motivate the first consultation. One in two patients. 
 premature ejaculation
 the dripping ejaculation 
 progressive impotence 
 male infertility 
 deformations (sclerosis)
 lack of sexual motivation
 gynecomastia
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07562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135</Words>
  <Application>Microsoft Office PowerPoint</Application>
  <PresentationFormat>Panorámica</PresentationFormat>
  <Paragraphs>12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Blue Segoe 4-3 template-template_April-17-2007</vt:lpstr>
      <vt:lpstr>Congenital Hypogonadisms
</vt:lpstr>
      <vt:lpstr>Acquired Hypogonadisms
</vt:lpstr>
      <vt:lpstr>Urinary Symptoms of Hypogonadism
</vt:lpstr>
      <vt:lpstr>Sexual Symptoms of Hypogonadism
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EFECTOS ADVERSOS  DE Los inhibidores de la  5-AlFa-reductasA</dc:title>
  <dc:creator>georges debled</dc:creator>
  <cp:lastModifiedBy>georges debled</cp:lastModifiedBy>
  <cp:revision>26</cp:revision>
  <dcterms:created xsi:type="dcterms:W3CDTF">2020-01-20T20:41:20Z</dcterms:created>
  <dcterms:modified xsi:type="dcterms:W3CDTF">2020-02-25T15:48:38Z</dcterms:modified>
</cp:coreProperties>
</file>