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8" r:id="rId3"/>
    <p:sldId id="276" r:id="rId4"/>
    <p:sldId id="277" r:id="rId5"/>
    <p:sldId id="278" r:id="rId6"/>
    <p:sldId id="279" r:id="rId7"/>
    <p:sldId id="289" r:id="rId8"/>
    <p:sldId id="281" r:id="rId9"/>
    <p:sldId id="290" r:id="rId10"/>
    <p:sldId id="282" r:id="rId11"/>
    <p:sldId id="292" r:id="rId12"/>
    <p:sldId id="283" r:id="rId13"/>
    <p:sldId id="293" r:id="rId14"/>
    <p:sldId id="268" r:id="rId15"/>
    <p:sldId id="269" r:id="rId16"/>
    <p:sldId id="270" r:id="rId17"/>
    <p:sldId id="285" r:id="rId18"/>
    <p:sldId id="287" r:id="rId19"/>
    <p:sldId id="294" r:id="rId20"/>
    <p:sldId id="286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86" autoAdjust="0"/>
  </p:normalViewPr>
  <p:slideViewPr>
    <p:cSldViewPr>
      <p:cViewPr varScale="1">
        <p:scale>
          <a:sx n="116" d="100"/>
          <a:sy n="116" d="100"/>
        </p:scale>
        <p:origin x="102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51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57702-1DCE-44F4-A1AE-BDCB57409BC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5BFF2-C5F4-48F1-A068-D27EED1CC03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1453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9C8A1-B84B-4010-9158-D86E1F051269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15DCE-D734-4469-925A-7A52CA6E368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7046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164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3915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9897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4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3136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500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060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6821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602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752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15DCE-D734-4469-925A-7A52CA6E3687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11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Click to modify the style of the title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Click to modify the styles of the text of the mask</a:t>
            </a:r>
          </a:p>
          <a:p>
            <a:pPr lvl="1" eaLnBrk="1" latinLnBrk="0" hangingPunct="1"/>
            <a:r>
              <a:rPr kumimoji="0" lang="fr-FR"/>
              <a:t>Second level</a:t>
            </a:r>
          </a:p>
          <a:p>
            <a:pPr lvl="2" eaLnBrk="1" latinLnBrk="0" hangingPunct="1"/>
            <a:r>
              <a:rPr kumimoji="0" lang="fr-FR"/>
              <a:t>Third level</a:t>
            </a:r>
          </a:p>
          <a:p>
            <a:pPr lvl="3" eaLnBrk="1" latinLnBrk="0" hangingPunct="1"/>
            <a:r>
              <a:rPr kumimoji="0" lang="fr-FR"/>
              <a:t>Fourth level</a:t>
            </a:r>
          </a:p>
          <a:p>
            <a:pPr lvl="4" eaLnBrk="1" latinLnBrk="0" hangingPunct="1"/>
            <a:r>
              <a:rPr kumimoji="0" lang="fr-FR"/>
              <a:t>Fifth level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AA0403-BC16-4B17-9E74-299BB1445BF6}" type="datetimeFigureOut">
              <a:rPr lang="es-ES" smtClean="0"/>
              <a:pPr/>
              <a:t>23/05/2023</a:t>
            </a:fld>
            <a:endParaRPr lang="es-E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698F3-E684-491F-87B6-1D5546D6AF54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Groupe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msworld.net/mujersinedad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268760"/>
            <a:ext cx="12000656" cy="1828800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LA ENFERMEDAD ANDROGÉNICA 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DE LA MENOPAUSIA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645024"/>
            <a:ext cx="12192000" cy="1752600"/>
          </a:xfrm>
        </p:spPr>
        <p:txBody>
          <a:bodyPr>
            <a:normAutofit/>
          </a:bodyPr>
          <a:lstStyle/>
          <a:p>
            <a:pPr algn="ctr"/>
            <a:endParaRPr lang="es-ES" sz="3600" dirty="0"/>
          </a:p>
          <a:p>
            <a:pPr algn="ctr"/>
            <a:r>
              <a:rPr lang="es-ES" sz="3600" dirty="0"/>
              <a:t>Georges </a:t>
            </a:r>
            <a:r>
              <a:rPr lang="es-ES" sz="3600" dirty="0" err="1"/>
              <a:t>Debled</a:t>
            </a:r>
            <a:r>
              <a:rPr lang="es-ES" sz="3600" dirty="0"/>
              <a:t>  MD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0510" y="476672"/>
            <a:ext cx="12192000" cy="7938120"/>
          </a:xfrm>
        </p:spPr>
        <p:txBody>
          <a:bodyPr>
            <a:noAutofit/>
          </a:bodyPr>
          <a:lstStyle/>
          <a:p>
            <a:pPr algn="ctr"/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r>
              <a:rPr dirty="0"/>
              <a:t> </a:t>
            </a:r>
            <a:r>
              <a:rPr lang="es-ES" sz="4800" dirty="0">
                <a:solidFill>
                  <a:schemeClr val="tx1"/>
                </a:solidFill>
              </a:rPr>
              <a:t>Ya que no hay más óvulos</a:t>
            </a:r>
            <a:br>
              <a:rPr lang="es-ES" sz="4800" dirty="0">
                <a:solidFill>
                  <a:schemeClr val="tx1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la terapia de reemplazo hormonal (TRH) con</a:t>
            </a:r>
            <a:br>
              <a:rPr lang="es-ES" sz="4800" dirty="0">
                <a:solidFill>
                  <a:schemeClr val="tx1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estradiol y progesterona para asegurar un embarazo no es necesario</a:t>
            </a:r>
            <a:br>
              <a:rPr lang="es-ES" sz="4800" dirty="0">
                <a:solidFill>
                  <a:schemeClr val="tx1"/>
                </a:solidFill>
              </a:rPr>
            </a:br>
            <a:br>
              <a:rPr lang="es-ES" sz="4800" dirty="0">
                <a:solidFill>
                  <a:schemeClr val="tx1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y puede provocar </a:t>
            </a:r>
            <a:r>
              <a:rPr lang="es-ES" sz="4800" dirty="0">
                <a:solidFill>
                  <a:srgbClr val="FFFF00"/>
                </a:solidFill>
              </a:rPr>
              <a:t>cáncer de mama</a:t>
            </a:r>
            <a:r>
              <a:rPr lang="es-ES" sz="4800" dirty="0">
                <a:solidFill>
                  <a:schemeClr val="tx1"/>
                </a:solidFill>
              </a:rPr>
              <a:t>. </a:t>
            </a:r>
            <a:br>
              <a:rPr lang="es-ES" sz="5400" dirty="0">
                <a:solidFill>
                  <a:schemeClr val="tx1"/>
                </a:solidFill>
              </a:rPr>
            </a:br>
            <a:br>
              <a:rPr lang="es-ES" sz="5400" dirty="0">
                <a:solidFill>
                  <a:schemeClr val="tx1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938120"/>
          </a:xfrm>
        </p:spPr>
        <p:txBody>
          <a:bodyPr>
            <a:noAutofit/>
          </a:bodyPr>
          <a:lstStyle/>
          <a:p>
            <a:pPr algn="ctr"/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La TRH no es un tratamiento antienvejecimiento</a:t>
            </a:r>
            <a:br>
              <a:rPr lang="es-ES" dirty="0">
                <a:solidFill>
                  <a:schemeClr val="tx1"/>
                </a:solidFill>
              </a:rPr>
            </a:b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La mejor manera de envejecer a una mujer es recetarle una TRH.</a:t>
            </a:r>
            <a:br>
              <a:rPr lang="es-ES" sz="5400" dirty="0">
                <a:solidFill>
                  <a:schemeClr val="tx1"/>
                </a:solidFill>
              </a:rPr>
            </a:br>
            <a:br>
              <a:rPr lang="es-ES" sz="5400" dirty="0">
                <a:solidFill>
                  <a:schemeClr val="tx1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708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482" y="4869160"/>
            <a:ext cx="12144672" cy="1828800"/>
          </a:xfrm>
        </p:spPr>
        <p:txBody>
          <a:bodyPr>
            <a:normAutofit fontScale="90000"/>
          </a:bodyPr>
          <a:lstStyle/>
          <a:p>
            <a:pPr algn="ctr"/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Después de la menopausia la secreción de testosterona por los ovarios disminuye significativamente causando una falta de producción de dihidrotestosterona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 y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la enfermedad 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androgénica de la menopausia</a:t>
            </a: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5337" y="4561820"/>
            <a:ext cx="12192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Definición de la</a:t>
            </a:r>
            <a:br>
              <a:rPr lang="es-ES" sz="4000" dirty="0">
                <a:solidFill>
                  <a:schemeClr val="tx1"/>
                </a:solidFill>
              </a:rPr>
            </a:br>
            <a:r>
              <a:rPr lang="es-ES" sz="4000" dirty="0">
                <a:solidFill>
                  <a:schemeClr val="tx1"/>
                </a:solidFill>
              </a:rPr>
              <a:t>Enfermedad androgénica de la menopausia</a:t>
            </a:r>
            <a:br>
              <a:rPr lang="es-ES" sz="4000" dirty="0">
                <a:solidFill>
                  <a:schemeClr val="tx1"/>
                </a:solidFill>
              </a:rPr>
            </a:br>
            <a:br>
              <a:rPr lang="es-ES" sz="4000" dirty="0">
                <a:solidFill>
                  <a:schemeClr val="tx1"/>
                </a:solidFill>
              </a:rPr>
            </a:br>
            <a:r>
              <a:rPr lang="es-ES" sz="4000" dirty="0">
                <a:solidFill>
                  <a:schemeClr val="tx1"/>
                </a:solidFill>
              </a:rPr>
              <a:t>La enfermedad androgénica de la menopausia es el conjunto de modificaciones fisiopatológicas y psicopatológicas</a:t>
            </a:r>
            <a:br>
              <a:rPr lang="es-ES" sz="4000" dirty="0">
                <a:solidFill>
                  <a:schemeClr val="tx1"/>
                </a:solidFill>
              </a:rPr>
            </a:br>
            <a:r>
              <a:rPr lang="es-ES" sz="4000" dirty="0">
                <a:solidFill>
                  <a:schemeClr val="tx1"/>
                </a:solidFill>
              </a:rPr>
              <a:t>causada por la reducción aguda o progresiva de la producción de andrógenos</a:t>
            </a:r>
            <a:br>
              <a:rPr lang="es-ES" sz="4000" dirty="0">
                <a:solidFill>
                  <a:schemeClr val="tx1"/>
                </a:solidFill>
              </a:rPr>
            </a:br>
            <a:r>
              <a:rPr lang="es-ES" sz="4000" dirty="0">
                <a:solidFill>
                  <a:schemeClr val="tx1"/>
                </a:solidFill>
              </a:rPr>
              <a:t>después del cese definitivo de la menstruación</a:t>
            </a:r>
            <a:br>
              <a:rPr lang="fr-FR" sz="3100" dirty="0"/>
            </a:b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962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931696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C000"/>
                </a:solidFill>
              </a:rPr>
              <a:t>www.georgesdebled.org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907245"/>
              </p:ext>
            </p:extLst>
          </p:nvPr>
        </p:nvGraphicFramePr>
        <p:xfrm>
          <a:off x="0" y="1"/>
          <a:ext cx="12192000" cy="7014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6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1122">
                <a:tc gridSpan="2"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s-E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
El defecto de la producción de andrógenos causa 
</a:t>
                      </a:r>
                      <a:endParaRPr lang="es-ES" sz="2800" dirty="0">
                        <a:solidFill>
                          <a:srgbClr val="FFC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486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consecuencias funcionales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587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s-ES" sz="2000" b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ts val="132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ES" sz="1800" b="0" dirty="0">
                          <a:latin typeface="Arial" pitchFamily="34" charset="0"/>
                          <a:cs typeface="Arial" pitchFamily="34" charset="0"/>
                        </a:rPr>
                        <a:t>
Bocanadas de calor, irritabilidad, distensión intestinal, hinchazón de los pies
</a:t>
                      </a:r>
                      <a:endParaRPr lang="es-ES" sz="1800" b="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677">
                <a:tc gridSpan="2"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
</a:t>
                      </a:r>
                      <a:r>
                        <a:rPr lang="en-US" sz="1800" b="1" kern="18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consecuencias</a:t>
                      </a:r>
                      <a:r>
                        <a:rPr lang="en-US" sz="1800" b="1" kern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kern="18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generales</a:t>
                      </a:r>
                      <a:r>
                        <a:rPr lang="en-US" sz="1800" b="1" kern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
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811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bg1"/>
                          </a:solidFill>
                          <a:latin typeface="Arial"/>
                        </a:rPr>
                        <a:t>trastornos de los lípidos
hipercoagulación
trastornos vasculares
trombosis venosas 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800" dirty="0">
                          <a:solidFill>
                            <a:schemeClr val="bg1"/>
                          </a:solidFill>
                          <a:latin typeface="Arial"/>
                        </a:rPr>
                        <a:t>cansancio
trastornos reumáticos
involución del cerebro
Alzheimer 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777">
                <a:tc gridSpan="2"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1800" b="1" kern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
</a:t>
                      </a:r>
                      <a:r>
                        <a:rPr lang="en-US" sz="1800" b="1" kern="18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</a:t>
                      </a:r>
                      <a:r>
                        <a:rPr lang="en-US" sz="1800" b="1" kern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locales</a:t>
                      </a:r>
                      <a:endParaRPr lang="en-US" sz="1800" b="1" u="sng" kern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1602">
                <a:tc gridSpan="2"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kumimoji="0" lang="es-ES" sz="18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incontinencia, urgencias, cistitis recurrente
causada por la esclerosis y la inflamación del cuello de la vejiga
relaciones sexuales dolorosas o difíciles causadas por la esclerosis de la vulva
</a:t>
                      </a:r>
                      <a:endParaRPr kumimoji="0" lang="es-E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57793"/>
              </p:ext>
            </p:extLst>
          </p:nvPr>
        </p:nvGraphicFramePr>
        <p:xfrm>
          <a:off x="0" y="-15097"/>
          <a:ext cx="12192000" cy="4244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9637"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2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800" b="1" kern="1800" dirty="0">
                          <a:solidFill>
                            <a:srgbClr val="FFC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Consecuencias funcionales causadas por 
un defecto de la producción de hormonas masculinas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s-ES" sz="14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286">
                <a:tc>
                  <a:txBody>
                    <a:bodyPr/>
                    <a:lstStyle/>
                    <a:p>
                      <a:pPr algn="ctr"/>
                      <a:endParaRPr lang="es-E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740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ES" sz="2400" dirty="0">
                          <a:latin typeface="+mj-lt"/>
                        </a:rPr>
                        <a:t>Bocanadas de calor, irritabilidad, distensión intestinal, 
hinchazón de los pies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s-E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3789041"/>
            <a:ext cx="121920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s-ES" sz="28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s-ES" sz="2800" dirty="0">
                <a:latin typeface="+mj-lt"/>
              </a:rPr>
              <a:t>Resultado de
la debilidad de todas las musculaturas (fibras lisas) de las arterias, venas e intestino
El intestino delgado mide 6,5 metros de largo y el intestino grueso 1,5 metros</a:t>
            </a:r>
            <a:r>
              <a:rPr lang="es-ES" sz="2800" dirty="0"/>
              <a:t>
</a:t>
            </a:r>
            <a:endParaRPr lang="es-ES" sz="2800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373598"/>
              </p:ext>
            </p:extLst>
          </p:nvPr>
        </p:nvGraphicFramePr>
        <p:xfrm>
          <a:off x="47328" y="44625"/>
          <a:ext cx="12144672" cy="3825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61017">
                <a:tc>
                  <a:txBody>
                    <a:bodyPr/>
                    <a:lstStyle/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endParaRPr lang="en-US" sz="1800" b="1" kern="1800" dirty="0">
                        <a:solidFill>
                          <a:srgbClr val="FFC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320"/>
                        </a:lnSpc>
                        <a:spcAft>
                          <a:spcPts val="1000"/>
                        </a:spcAft>
                      </a:pPr>
                      <a:r>
                        <a:rPr lang="en-US" sz="2400" b="1" kern="18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
</a:t>
                      </a:r>
                      <a:r>
                        <a:rPr lang="en-US" sz="2800" b="1" kern="18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Consecuencias</a:t>
                      </a:r>
                      <a:r>
                        <a:rPr lang="en-US" sz="2800" b="1" kern="18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locales</a:t>
                      </a:r>
                      <a:r>
                        <a:rPr lang="en-US" sz="2400" b="1" kern="18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
</a:t>
                      </a:r>
                      <a:endParaRPr lang="es-ES" sz="2400" dirty="0">
                        <a:solidFill>
                          <a:srgbClr val="FFC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623">
                <a:tc>
                  <a:txBody>
                    <a:bodyPr/>
                    <a:lstStyle/>
                    <a:p>
                      <a:pPr algn="ctr"/>
                      <a:endParaRPr lang="es-ES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0545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kumimoji="0" lang="es-ES" sz="20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incontinencia, urgencias, cistitis recurrente
causada por la esclerosis y la inflamación del cuello de la vejiga
relaciones sexuales dolorosas o difíciles causadas por la esclerosis de la vulva
</a:t>
                      </a:r>
                      <a:endParaRPr kumimoji="0" lang="es-E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7328" y="3573016"/>
            <a:ext cx="121446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srgbClr val="FFC000"/>
              </a:solidFill>
            </a:endParaRPr>
          </a:p>
          <a:p>
            <a:pPr algn="ctr"/>
            <a:r>
              <a:rPr lang="es-ES" sz="4000" b="1" dirty="0">
                <a:latin typeface="+mj-lt"/>
              </a:rPr>
              <a:t>Son las consecuencias de un
 defecto de
 producción de dihidrotestosterona
</a:t>
            </a:r>
            <a:endParaRPr lang="es-ES" sz="4000" b="1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25337" y="4561820"/>
            <a:ext cx="12192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Definición de la</a:t>
            </a:r>
            <a:br>
              <a:rPr lang="es-ES" sz="4000" dirty="0">
                <a:solidFill>
                  <a:schemeClr val="tx1"/>
                </a:solidFill>
              </a:rPr>
            </a:br>
            <a:r>
              <a:rPr lang="es-ES" sz="4000" dirty="0">
                <a:solidFill>
                  <a:schemeClr val="tx1"/>
                </a:solidFill>
              </a:rPr>
              <a:t>Enfermedad androgénica de la menopausia</a:t>
            </a:r>
            <a:br>
              <a:rPr lang="es-ES" sz="4000" dirty="0">
                <a:solidFill>
                  <a:schemeClr val="tx1"/>
                </a:solidFill>
              </a:rPr>
            </a:br>
            <a:br>
              <a:rPr lang="es-ES" sz="4000" dirty="0">
                <a:solidFill>
                  <a:schemeClr val="tx1"/>
                </a:solidFill>
              </a:rPr>
            </a:br>
            <a:r>
              <a:rPr lang="es-ES" sz="4000" dirty="0">
                <a:solidFill>
                  <a:schemeClr val="tx1"/>
                </a:solidFill>
              </a:rPr>
              <a:t>La enfermedad menopáusica es el conjunto de las modificaciones fisiopatológicas y psicopatológicas</a:t>
            </a:r>
            <a:br>
              <a:rPr lang="es-ES" sz="4000" dirty="0">
                <a:solidFill>
                  <a:schemeClr val="tx1"/>
                </a:solidFill>
              </a:rPr>
            </a:br>
            <a:r>
              <a:rPr lang="es-ES" sz="4000" dirty="0">
                <a:solidFill>
                  <a:schemeClr val="tx1"/>
                </a:solidFill>
              </a:rPr>
              <a:t>causada por la reducción aguda o progresiva de la producción de andrógenos</a:t>
            </a:r>
            <a:br>
              <a:rPr lang="es-ES" sz="4000" dirty="0">
                <a:solidFill>
                  <a:schemeClr val="tx1"/>
                </a:solidFill>
              </a:rPr>
            </a:br>
            <a:r>
              <a:rPr lang="es-ES" sz="4000" dirty="0">
                <a:solidFill>
                  <a:schemeClr val="tx1"/>
                </a:solidFill>
              </a:rPr>
              <a:t>después del cese definitivo de la menstruación</a:t>
            </a:r>
            <a:br>
              <a:rPr lang="fr-FR" sz="3100" dirty="0"/>
            </a:b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67380"/>
            <a:ext cx="12144672" cy="6390620"/>
          </a:xfrm>
        </p:spPr>
        <p:txBody>
          <a:bodyPr>
            <a:normAutofit/>
          </a:bodyPr>
          <a:lstStyle/>
          <a:p>
            <a:pPr algn="ctr"/>
            <a:r>
              <a:rPr lang="es-ES" sz="5300" dirty="0">
                <a:solidFill>
                  <a:schemeClr val="tx1"/>
                </a:solidFill>
              </a:rPr>
              <a:t>El tratamiento de la enfermedad androgénica de la menopausia</a:t>
            </a:r>
            <a:br>
              <a:rPr lang="es-ES" sz="5300" dirty="0">
                <a:solidFill>
                  <a:schemeClr val="tx1"/>
                </a:solidFill>
              </a:rPr>
            </a:br>
            <a:br>
              <a:rPr lang="es-ES" sz="5300" dirty="0">
                <a:solidFill>
                  <a:schemeClr val="tx1"/>
                </a:solidFill>
              </a:rPr>
            </a:br>
            <a:r>
              <a:rPr lang="es-ES" sz="5300" dirty="0">
                <a:solidFill>
                  <a:schemeClr val="tx1"/>
                </a:solidFill>
              </a:rPr>
              <a:t>consiste en sustituir las hormonas masculinas por la </a:t>
            </a:r>
            <a:r>
              <a:rPr lang="es-ES" sz="5300" dirty="0">
                <a:solidFill>
                  <a:srgbClr val="FFFF00"/>
                </a:solidFill>
              </a:rPr>
              <a:t>Mesterolona</a:t>
            </a:r>
            <a:br>
              <a:rPr lang="fr-FR" sz="3100" dirty="0">
                <a:solidFill>
                  <a:srgbClr val="FFFF00"/>
                </a:solidFill>
              </a:rPr>
            </a:br>
            <a:br>
              <a:rPr lang="fr-FR" sz="2800" dirty="0"/>
            </a:b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67684" y="-315416"/>
            <a:ext cx="12264008" cy="5949280"/>
          </a:xfrm>
        </p:spPr>
        <p:txBody>
          <a:bodyPr>
            <a:normAutofit/>
          </a:bodyPr>
          <a:lstStyle/>
          <a:p>
            <a:pPr algn="ctr"/>
            <a:r>
              <a:rPr lang="es-ES" sz="2800" dirty="0">
                <a:solidFill>
                  <a:schemeClr val="tx1"/>
                </a:solidFill>
              </a:rPr>
              <a:t>La mesterolona tiene las propiedades de la testosterona y la dihidrotestosterona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>
                <a:solidFill>
                  <a:schemeClr val="tx1"/>
                </a:solidFill>
              </a:rPr>
              <a:t>Por razones técnicas el uso de la testosterona (píldoras, gránulos, inyecciones)  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>
                <a:solidFill>
                  <a:schemeClr val="tx1"/>
                </a:solidFill>
              </a:rPr>
              <a:t>es contraindicado.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>
                <a:solidFill>
                  <a:schemeClr val="tx1"/>
                </a:solidFill>
              </a:rPr>
              <a:t>Mesterolona se transforma en una </a:t>
            </a:r>
            <a:r>
              <a:rPr lang="es-ES" sz="2800" dirty="0">
                <a:solidFill>
                  <a:srgbClr val="FFFF00"/>
                </a:solidFill>
              </a:rPr>
              <a:t>hormona natural </a:t>
            </a:r>
            <a:r>
              <a:rPr lang="es-ES" sz="2800" dirty="0">
                <a:solidFill>
                  <a:schemeClr val="tx1"/>
                </a:solidFill>
              </a:rPr>
              <a:t>: Dihidrotestosterona</a:t>
            </a:r>
            <a:br>
              <a:rPr lang="es-ES" sz="2800" dirty="0">
                <a:solidFill>
                  <a:schemeClr val="tx1"/>
                </a:solidFill>
              </a:rPr>
            </a:br>
            <a:br>
              <a:rPr lang="es-ES" sz="2800" dirty="0">
                <a:solidFill>
                  <a:schemeClr val="tx1"/>
                </a:solidFill>
              </a:rPr>
            </a:br>
            <a:br>
              <a:rPr lang="es-ES" sz="2800" dirty="0">
                <a:solidFill>
                  <a:schemeClr val="tx1"/>
                </a:solidFill>
              </a:rPr>
            </a:br>
            <a:br>
              <a:rPr lang="es-ES" sz="2800" dirty="0">
                <a:solidFill>
                  <a:schemeClr val="tx1"/>
                </a:solidFill>
              </a:rPr>
            </a:br>
            <a:br>
              <a:rPr lang="fr-FR" sz="3100" dirty="0">
                <a:solidFill>
                  <a:srgbClr val="FFFF00"/>
                </a:solidFill>
              </a:rPr>
            </a:br>
            <a:br>
              <a:rPr lang="fr-FR" sz="2800" dirty="0"/>
            </a:b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71B5D72-610A-FF72-5141-42C4B18288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776" y="1916832"/>
            <a:ext cx="3688629" cy="187531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74E5424-50E1-D6CB-5796-8BC0C01FC11E}"/>
              </a:ext>
            </a:extLst>
          </p:cNvPr>
          <p:cNvSpPr txBox="1"/>
          <p:nvPr/>
        </p:nvSpPr>
        <p:spPr>
          <a:xfrm>
            <a:off x="47328" y="4347836"/>
            <a:ext cx="121446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+mj-lt"/>
              </a:rPr>
              <a:t>1.DEBLED G. Mesterolone </a:t>
            </a:r>
            <a:r>
              <a:rPr lang="fr-FR" dirty="0" err="1">
                <a:latin typeface="+mj-lt"/>
              </a:rPr>
              <a:t>pharmaceutical</a:t>
            </a:r>
            <a:r>
              <a:rPr lang="fr-FR" dirty="0">
                <a:latin typeface="+mj-lt"/>
              </a:rPr>
              <a:t> composition for </a:t>
            </a:r>
            <a:r>
              <a:rPr lang="fr-FR" dirty="0" err="1">
                <a:latin typeface="+mj-lt"/>
              </a:rPr>
              <a:t>dihydrotestosterone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deficiencies</a:t>
            </a:r>
            <a:r>
              <a:rPr lang="fr-FR" dirty="0">
                <a:latin typeface="+mj-lt"/>
              </a:rPr>
              <a:t> in the </a:t>
            </a:r>
            <a:r>
              <a:rPr lang="fr-FR" dirty="0" err="1">
                <a:latin typeface="+mj-lt"/>
              </a:rPr>
              <a:t>woman</a:t>
            </a:r>
            <a:r>
              <a:rPr lang="fr-FR" dirty="0">
                <a:latin typeface="+mj-lt"/>
              </a:rPr>
              <a:t>. EPO. Application No Patent No 121/6851.9 - 1466/268/215 European Patent Bulletin 18/48 of 28.11.18.</a:t>
            </a:r>
          </a:p>
          <a:p>
            <a:pPr marL="342900" indent="-342900">
              <a:buAutoNum type="arabicPeriod"/>
            </a:pPr>
            <a:endParaRPr lang="fr-FR" dirty="0">
              <a:latin typeface="+mj-lt"/>
            </a:endParaRPr>
          </a:p>
          <a:p>
            <a:r>
              <a:rPr lang="fr-FR" dirty="0">
                <a:latin typeface="+mj-lt"/>
              </a:rPr>
              <a:t>2. DEBLED G. </a:t>
            </a:r>
            <a:r>
              <a:rPr lang="fr-FR" dirty="0" err="1">
                <a:latin typeface="+mj-lt"/>
              </a:rPr>
              <a:t>Steroid</a:t>
            </a:r>
            <a:r>
              <a:rPr lang="fr-FR" dirty="0">
                <a:latin typeface="+mj-lt"/>
              </a:rPr>
              <a:t> hormone for the </a:t>
            </a:r>
            <a:r>
              <a:rPr lang="fr-FR" dirty="0" err="1">
                <a:latin typeface="+mj-lt"/>
              </a:rPr>
              <a:t>prevention</a:t>
            </a:r>
            <a:r>
              <a:rPr lang="fr-FR" dirty="0">
                <a:latin typeface="+mj-lt"/>
              </a:rPr>
              <a:t> of </a:t>
            </a:r>
            <a:r>
              <a:rPr lang="fr-FR" dirty="0" err="1">
                <a:latin typeface="+mj-lt"/>
              </a:rPr>
              <a:t>diseases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associated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with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aging</a:t>
            </a:r>
            <a:r>
              <a:rPr lang="fr-FR" dirty="0">
                <a:latin typeface="+mj-lt"/>
              </a:rPr>
              <a:t>. OPRI (Office belge de la propriété intellectuelle): 100072468. Nº 2019/5905. 13 décembre 2019.</a:t>
            </a:r>
          </a:p>
          <a:p>
            <a:endParaRPr lang="fr-FR" dirty="0">
              <a:latin typeface="+mj-lt"/>
            </a:endParaRPr>
          </a:p>
          <a:p>
            <a:r>
              <a:rPr lang="es-ES" dirty="0">
                <a:latin typeface="+mj-lt"/>
              </a:rPr>
              <a:t>3.DEBLED G. Curso: La enfermedad androgénica de la andropausia y de la menopausia. SEMAL. III Congreso Intercontinental de Medicina Antienvejecimiento. Hotel Hilton. Panamá 17 de marzo 2022. (semal.org)</a:t>
            </a:r>
            <a:endParaRPr lang="fr-F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522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556792"/>
            <a:ext cx="12192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LA MENOPAUSIA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 NO ES UNA ENFERMEDAD
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98790" y="463797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s-ES" sz="3600" dirty="0"/>
              <a:t>Georges </a:t>
            </a:r>
            <a:r>
              <a:rPr lang="es-ES" sz="3600" dirty="0" err="1"/>
              <a:t>Debled</a:t>
            </a:r>
            <a:r>
              <a:rPr lang="es-ES" sz="3600" dirty="0"/>
              <a:t>  MD</a:t>
            </a:r>
          </a:p>
        </p:txBody>
      </p:sp>
    </p:spTree>
    <p:extLst>
      <p:ext uri="{BB962C8B-B14F-4D97-AF65-F5344CB8AC3E}">
        <p14:creationId xmlns:p14="http://schemas.microsoft.com/office/powerpoint/2010/main" val="229083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165304"/>
          </a:xfrm>
        </p:spPr>
        <p:txBody>
          <a:bodyPr>
            <a:normAutofit fontScale="90000"/>
          </a:bodyPr>
          <a:lstStyle/>
          <a:p>
            <a:pPr algn="ctr"/>
            <a:br>
              <a:rPr lang="es-ES" sz="5300" dirty="0">
                <a:solidFill>
                  <a:schemeClr val="tx1"/>
                </a:solidFill>
              </a:rPr>
            </a:br>
            <a:r>
              <a:rPr lang="es-ES" sz="5300" dirty="0">
                <a:solidFill>
                  <a:schemeClr val="tx1"/>
                </a:solidFill>
              </a:rPr>
              <a:t>Para más detalles:</a:t>
            </a:r>
            <a:br>
              <a:rPr lang="es-ES" sz="5300" dirty="0">
                <a:solidFill>
                  <a:schemeClr val="tx1"/>
                </a:solidFill>
              </a:rPr>
            </a:br>
            <a:br>
              <a:rPr lang="es-ES" sz="5300" dirty="0">
                <a:solidFill>
                  <a:schemeClr val="tx1"/>
                </a:solidFill>
              </a:rPr>
            </a:br>
            <a:br>
              <a:rPr lang="es-ES" sz="5300" dirty="0">
                <a:solidFill>
                  <a:schemeClr val="tx1"/>
                </a:solidFill>
              </a:rPr>
            </a:br>
            <a:r>
              <a:rPr lang="es-ES" sz="6000" u="sng" dirty="0">
                <a:solidFill>
                  <a:srgbClr val="E2D700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hmsworld.net/mujersinedad.</a:t>
            </a:r>
            <a:r>
              <a:rPr lang="es-ES" sz="6000" u="sng" dirty="0">
                <a:solidFill>
                  <a:srgbClr val="FFFF00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htm</a:t>
            </a:r>
            <a:br>
              <a:rPr lang="es-ES" sz="6000" u="sng" dirty="0">
                <a:solidFill>
                  <a:schemeClr val="tx1"/>
                </a:solidFill>
              </a:rPr>
            </a:br>
            <a:br>
              <a:rPr lang="es-ES" dirty="0">
                <a:solidFill>
                  <a:srgbClr val="FFFF00"/>
                </a:solidFill>
              </a:rPr>
            </a:br>
            <a:br>
              <a:rPr lang="es-ES" dirty="0">
                <a:solidFill>
                  <a:srgbClr val="FFC000"/>
                </a:solidFill>
              </a:rPr>
            </a:b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645024"/>
            <a:ext cx="12184759" cy="1828800"/>
          </a:xfrm>
        </p:spPr>
        <p:txBody>
          <a:bodyPr>
            <a:noAutofit/>
          </a:bodyPr>
          <a:lstStyle/>
          <a:p>
            <a:pPr algn="ctr"/>
            <a:r>
              <a:rPr lang="es-ES" sz="6000" dirty="0">
                <a:solidFill>
                  <a:schemeClr val="tx1"/>
                </a:solidFill>
              </a:rPr>
              <a:t>La palabra "menopausia"</a:t>
            </a:r>
            <a:br>
              <a:rPr lang="es-ES" sz="6000" dirty="0">
                <a:solidFill>
                  <a:schemeClr val="tx1"/>
                </a:solidFill>
              </a:rPr>
            </a:br>
            <a:r>
              <a:rPr lang="es-ES" sz="6000" dirty="0">
                <a:solidFill>
                  <a:schemeClr val="tx1"/>
                </a:solidFill>
              </a:rPr>
              <a:t>significa "el fin de la menstruación".</a:t>
            </a:r>
            <a:br>
              <a:rPr lang="es-ES" sz="6000" dirty="0">
                <a:solidFill>
                  <a:schemeClr val="tx1"/>
                </a:solidFill>
              </a:rPr>
            </a:br>
            <a:r>
              <a:rPr lang="es-ES" sz="6000" dirty="0">
                <a:solidFill>
                  <a:schemeClr val="tx1"/>
                </a:solidFill>
              </a:rPr>
              <a:t>No es una enfermedad sino una condición.
</a:t>
            </a:r>
            <a:endParaRPr lang="es-ES" sz="6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908720"/>
            <a:ext cx="12192000" cy="4781128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Muchos trastornos de la "menopausia"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 resultan de una enfermedad :</a:t>
            </a:r>
            <a:br>
              <a:rPr lang="es-ES" dirty="0">
                <a:solidFill>
                  <a:schemeClr val="tx1"/>
                </a:solidFill>
              </a:rPr>
            </a:b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La enfermedad 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>androgénica de la menopausia
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16632"/>
            <a:ext cx="12192000" cy="6273988"/>
          </a:xfrm>
        </p:spPr>
        <p:txBody>
          <a:bodyPr>
            <a:noAutofit/>
          </a:bodyPr>
          <a:lstStyle/>
          <a:p>
            <a:pPr algn="ctr"/>
            <a:r>
              <a:rPr lang="es-ES" sz="5400" dirty="0">
                <a:solidFill>
                  <a:schemeClr val="tx1"/>
                </a:solidFill>
              </a:rPr>
              <a:t>Toda mujer sana segrega todos los días durante su ciclo menstrual:</a:t>
            </a:r>
            <a:br>
              <a:rPr lang="es-ES" sz="5400" dirty="0">
                <a:solidFill>
                  <a:schemeClr val="tx1"/>
                </a:solidFill>
              </a:rPr>
            </a:br>
            <a:br>
              <a:rPr lang="es-ES" sz="5400" dirty="0">
                <a:solidFill>
                  <a:schemeClr val="tx1"/>
                </a:solidFill>
              </a:rPr>
            </a:br>
            <a:r>
              <a:rPr lang="es-ES" sz="5400" dirty="0">
                <a:solidFill>
                  <a:schemeClr val="tx1"/>
                </a:solidFill>
              </a:rPr>
              <a:t>1. Estradiol</a:t>
            </a:r>
            <a:br>
              <a:rPr lang="es-ES" sz="5400" dirty="0">
                <a:solidFill>
                  <a:schemeClr val="tx1"/>
                </a:solidFill>
              </a:rPr>
            </a:br>
            <a:r>
              <a:rPr lang="es-ES" sz="5400" dirty="0">
                <a:solidFill>
                  <a:schemeClr val="tx1"/>
                </a:solidFill>
              </a:rPr>
              <a:t>2. Progesterona</a:t>
            </a:r>
            <a:br>
              <a:rPr lang="es-ES" sz="5400" dirty="0">
                <a:solidFill>
                  <a:schemeClr val="tx1"/>
                </a:solidFill>
              </a:rPr>
            </a:br>
            <a:r>
              <a:rPr lang="es-ES" sz="5400" dirty="0">
                <a:solidFill>
                  <a:schemeClr val="tx1"/>
                </a:solidFill>
              </a:rPr>
              <a:t>3. Testosterona</a:t>
            </a:r>
            <a:br>
              <a:rPr lang="es-ES" sz="4800" dirty="0">
                <a:solidFill>
                  <a:schemeClr val="tx1"/>
                </a:solidFill>
              </a:rPr>
            </a:br>
            <a:endParaRPr lang="es-E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96688" y="4561820"/>
            <a:ext cx="12288688" cy="1828800"/>
          </a:xfrm>
        </p:spPr>
        <p:txBody>
          <a:bodyPr>
            <a:noAutofit/>
          </a:bodyPr>
          <a:lstStyle/>
          <a:p>
            <a:pPr algn="ctr"/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r>
              <a:rPr lang="es-ES" sz="5400" dirty="0">
                <a:solidFill>
                  <a:schemeClr val="tx1"/>
                </a:solidFill>
              </a:rPr>
              <a:t>Antes de la menopausia, cada mujer secreta todos los días estradiol y progesterona</a:t>
            </a:r>
            <a:br>
              <a:rPr lang="es-ES" sz="5400" dirty="0">
                <a:solidFill>
                  <a:schemeClr val="tx1"/>
                </a:solidFill>
              </a:rPr>
            </a:br>
            <a:br>
              <a:rPr lang="es-ES" sz="5400" dirty="0">
                <a:solidFill>
                  <a:schemeClr val="tx1"/>
                </a:solidFill>
              </a:rPr>
            </a:br>
            <a:r>
              <a:rPr lang="es-ES" sz="5400" dirty="0">
                <a:solidFill>
                  <a:schemeClr val="tx1"/>
                </a:solidFill>
              </a:rPr>
              <a:t>para asegurar la nidificación del óvulo  </a:t>
            </a:r>
            <a:br>
              <a:rPr lang="es-ES" sz="6000" dirty="0">
                <a:solidFill>
                  <a:schemeClr val="tx1"/>
                </a:solidFill>
              </a:rPr>
            </a:br>
            <a:br>
              <a:rPr lang="es-ES" sz="6000" dirty="0">
                <a:solidFill>
                  <a:schemeClr val="tx1"/>
                </a:solidFill>
              </a:rPr>
            </a:br>
            <a:endParaRPr lang="es-E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48344" y="-1611560"/>
            <a:ext cx="12288688" cy="7305020"/>
          </a:xfrm>
        </p:spPr>
        <p:txBody>
          <a:bodyPr>
            <a:noAutofit/>
          </a:bodyPr>
          <a:lstStyle/>
          <a:p>
            <a:pPr algn="ctr"/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Antes de la menopausia, cada mujer secreta cada día </a:t>
            </a:r>
            <a:r>
              <a:rPr lang="es-ES" sz="4800" dirty="0">
                <a:solidFill>
                  <a:srgbClr val="FFFF00"/>
                </a:solidFill>
              </a:rPr>
              <a:t>más testosterona </a:t>
            </a:r>
            <a:r>
              <a:rPr lang="es-ES" sz="4800" dirty="0">
                <a:solidFill>
                  <a:schemeClr val="tx1"/>
                </a:solidFill>
              </a:rPr>
              <a:t>que estradiol para garantizar el mantenimiento de proteínas en todo el cuerpo. </a:t>
            </a:r>
            <a:br>
              <a:rPr lang="es-ES" sz="4800" dirty="0">
                <a:solidFill>
                  <a:schemeClr val="tx1"/>
                </a:solidFill>
              </a:rPr>
            </a:br>
            <a:br>
              <a:rPr lang="es-ES" sz="4800" dirty="0">
                <a:solidFill>
                  <a:schemeClr val="tx1"/>
                </a:solidFill>
              </a:rPr>
            </a:br>
            <a:endParaRPr lang="es-E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80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2072664" cy="6858000"/>
          </a:xfrm>
        </p:spPr>
        <p:txBody>
          <a:bodyPr>
            <a:noAutofit/>
          </a:bodyPr>
          <a:lstStyle/>
          <a:p>
            <a:pPr algn="ctr"/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Después de la menopausia los ovarios ya no secretan</a:t>
            </a:r>
            <a:br>
              <a:rPr lang="es-ES" sz="4800" dirty="0">
                <a:solidFill>
                  <a:schemeClr val="tx1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Estradiol y Progesterona</a:t>
            </a:r>
            <a:br>
              <a:rPr lang="es-ES" sz="4800" dirty="0">
                <a:solidFill>
                  <a:schemeClr val="tx1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que no son necesarios para asegurar un embarazo</a:t>
            </a:r>
            <a:br>
              <a:rPr lang="es-ES" sz="4800" dirty="0">
                <a:solidFill>
                  <a:schemeClr val="tx1"/>
                </a:solidFill>
              </a:rPr>
            </a:br>
            <a:br>
              <a:rPr lang="es-ES" sz="4800" dirty="0">
                <a:solidFill>
                  <a:schemeClr val="tx1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ya que </a:t>
            </a:r>
            <a:r>
              <a:rPr lang="es-ES" sz="4800" dirty="0">
                <a:solidFill>
                  <a:srgbClr val="FFFF00"/>
                </a:solidFill>
              </a:rPr>
              <a:t>no hay óvulos</a:t>
            </a: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287" y="-459432"/>
            <a:ext cx="12196599" cy="8947448"/>
          </a:xfrm>
        </p:spPr>
        <p:txBody>
          <a:bodyPr>
            <a:noAutofit/>
          </a:bodyPr>
          <a:lstStyle/>
          <a:p>
            <a:pPr algn="ctr"/>
            <a:br>
              <a:rPr lang="es-ES" sz="4800" dirty="0">
                <a:solidFill>
                  <a:srgbClr val="FFC000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Después de la menopausia los ovarios ya no secretan</a:t>
            </a:r>
            <a:br>
              <a:rPr lang="es-ES" sz="4800" dirty="0">
                <a:solidFill>
                  <a:schemeClr val="tx1"/>
                </a:solidFill>
              </a:rPr>
            </a:br>
            <a:br>
              <a:rPr lang="es-ES" sz="4800" dirty="0">
                <a:solidFill>
                  <a:schemeClr val="tx1"/>
                </a:solidFill>
              </a:rPr>
            </a:br>
            <a:r>
              <a:rPr lang="es-ES" sz="4800" dirty="0">
                <a:solidFill>
                  <a:srgbClr val="FFFF00"/>
                </a:solidFill>
              </a:rPr>
              <a:t>Testosterona</a:t>
            </a:r>
            <a:br>
              <a:rPr lang="es-ES" sz="4800" dirty="0">
                <a:solidFill>
                  <a:schemeClr val="tx1"/>
                </a:solidFill>
              </a:rPr>
            </a:br>
            <a:br>
              <a:rPr lang="es-ES" sz="4800" dirty="0">
                <a:solidFill>
                  <a:schemeClr val="tx1"/>
                </a:solidFill>
              </a:rPr>
            </a:br>
            <a:r>
              <a:rPr lang="es-ES" sz="4800" dirty="0">
                <a:solidFill>
                  <a:schemeClr val="tx1"/>
                </a:solidFill>
              </a:rPr>
              <a:t>para garantizar el mantenimiento de las </a:t>
            </a:r>
            <a:r>
              <a:rPr lang="es-ES" sz="4800" dirty="0">
                <a:solidFill>
                  <a:srgbClr val="FFFF00"/>
                </a:solidFill>
              </a:rPr>
              <a:t>proteínas en todo el cuerpo </a:t>
            </a:r>
            <a:br>
              <a:rPr lang="es-ES" sz="4800" dirty="0">
                <a:solidFill>
                  <a:schemeClr val="tx1"/>
                </a:solidFill>
              </a:rPr>
            </a:br>
            <a:br>
              <a:rPr lang="es-ES" sz="4800" dirty="0">
                <a:solidFill>
                  <a:schemeClr val="tx1"/>
                </a:solidFill>
              </a:rPr>
            </a:br>
            <a:br>
              <a:rPr lang="es-ES" sz="3600" dirty="0">
                <a:solidFill>
                  <a:srgbClr val="FFC000"/>
                </a:solidFill>
              </a:rPr>
            </a:br>
            <a:br>
              <a:rPr lang="es-ES" sz="4800" dirty="0">
                <a:solidFill>
                  <a:srgbClr val="FFC000"/>
                </a:solidFill>
              </a:rPr>
            </a:br>
            <a:endParaRPr lang="es-ES" sz="4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3280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838</Words>
  <Application>Microsoft Office PowerPoint</Application>
  <PresentationFormat>Panorámica</PresentationFormat>
  <Paragraphs>59</Paragraphs>
  <Slides>20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Calibri</vt:lpstr>
      <vt:lpstr>Constantia</vt:lpstr>
      <vt:lpstr>Symbol</vt:lpstr>
      <vt:lpstr>Wingdings 2</vt:lpstr>
      <vt:lpstr>Débit</vt:lpstr>
      <vt:lpstr>LA ENFERMEDAD ANDROGÉNICA  DE LA MENOPAUSIA</vt:lpstr>
      <vt:lpstr>LA MENOPAUSIA  NO ES UNA ENFERMEDAD
</vt:lpstr>
      <vt:lpstr>La palabra "menopausia" significa "el fin de la menstruación". No es una enfermedad sino una condición.
</vt:lpstr>
      <vt:lpstr>Muchos trastornos de la "menopausia"  resultan de una enfermedad :  La enfermedad  androgénica de la menopausia
</vt:lpstr>
      <vt:lpstr>Toda mujer sana segrega todos los días durante su ciclo menstrual:  1. Estradiol 2. Progesterona 3. Testosterona </vt:lpstr>
      <vt:lpstr>   Antes de la menopausia, cada mujer secreta todos los días estradiol y progesterona  para asegurar la nidificación del óvulo    </vt:lpstr>
      <vt:lpstr>   Antes de la menopausia, cada mujer secreta cada día más testosterona que estradiol para garantizar el mantenimiento de proteínas en todo el cuerpo.   </vt:lpstr>
      <vt:lpstr>   Después de la menopausia los ovarios ya no secretan Estradiol y Progesterona que no son necesarios para asegurar un embarazo  ya que no hay óvulos  </vt:lpstr>
      <vt:lpstr> Después de la menopausia los ovarios ya no secretan  Testosterona  para garantizar el mantenimiento de las proteínas en todo el cuerpo     </vt:lpstr>
      <vt:lpstr>    Ya que no hay más óvulos la terapia de reemplazo hormonal (TRH) con estradiol y progesterona para asegurar un embarazo no es necesario  y puede provocar cáncer de mama.      </vt:lpstr>
      <vt:lpstr>   La TRH no es un tratamiento antienvejecimiento  La mejor manera de envejecer a una mujer es recetarle una TRH.     </vt:lpstr>
      <vt:lpstr>   Después de la menopausia la secreción de testosterona por los ovarios disminuye significativamente causando una falta de producción de dihidrotestosterona  y la enfermedad  androgénica de la menopausia </vt:lpstr>
      <vt:lpstr>Definición de la Enfermedad androgénica de la menopausia  La enfermedad androgénica de la menopausia es el conjunto de modificaciones fisiopatológicas y psicopatológicas causada por la reducción aguda o progresiva de la producción de andrógenos después del cese definitivo de la menstruación  </vt:lpstr>
      <vt:lpstr>Presentación de PowerPoint</vt:lpstr>
      <vt:lpstr>Presentación de PowerPoint</vt:lpstr>
      <vt:lpstr>Presentación de PowerPoint</vt:lpstr>
      <vt:lpstr>Definición de la Enfermedad androgénica de la menopausia  La enfermedad menopáusica es el conjunto de las modificaciones fisiopatológicas y psicopatológicas causada por la reducción aguda o progresiva de la producción de andrógenos después del cese definitivo de la menstruación  </vt:lpstr>
      <vt:lpstr>El tratamiento de la enfermedad androgénica de la menopausia  consiste en sustituir las hormonas masculinas por la Mesterolona   </vt:lpstr>
      <vt:lpstr>La mesterolona tiene las propiedades de la testosterona y la dihidrotestosterona Por razones técnicas el uso de la testosterona (píldoras, gránulos, inyecciones)   es contraindicado. Mesterolona se transforma en una hormona natural : Dihidrotestosterona       </vt:lpstr>
      <vt:lpstr> Para más detalles:   hmsworld.net/mujersinedad.htm 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Menopausia ¿Es una enfermedad?</dc:title>
  <dc:creator>Georges</dc:creator>
  <cp:lastModifiedBy>Georges Debled</cp:lastModifiedBy>
  <cp:revision>231</cp:revision>
  <dcterms:created xsi:type="dcterms:W3CDTF">2015-07-04T17:41:45Z</dcterms:created>
  <dcterms:modified xsi:type="dcterms:W3CDTF">2023-05-24T01:40:25Z</dcterms:modified>
</cp:coreProperties>
</file>