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1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28BC4-023A-447E-B239-4B54D6612918}" type="datetimeFigureOut">
              <a:rPr lang="es-ES" smtClean="0"/>
              <a:t>02/07/2017</a:t>
            </a:fld>
            <a:endParaRPr lang="es-E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0FA8F-2B21-4C42-8A71-5734A535A594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2048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altLang="es-ES" dirty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E8567A-7ADB-47C8-A8F6-3C2A0C160822}" type="slidenum">
              <a:rPr kumimoji="0" lang="es-ES" alt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ES" alt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882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altLang="es-ES" dirty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E8567A-7ADB-47C8-A8F6-3C2A0C160822}" type="slidenum">
              <a:rPr kumimoji="0" lang="es-ES" alt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ES" alt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6729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5310F0-22F4-44BC-9418-29B3E40774B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0182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altLang="es-ES" dirty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E8567A-7ADB-47C8-A8F6-3C2A0C160822}" type="slidenum">
              <a:rPr kumimoji="0" lang="es-ES" alt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ES" alt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111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altLang="es-ES" dirty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E8567A-7ADB-47C8-A8F6-3C2A0C160822}" type="slidenum">
              <a:rPr kumimoji="0" lang="es-ES" alt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ES" alt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8681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3671" y="1905007"/>
            <a:ext cx="10242551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670" y="4344995"/>
            <a:ext cx="10242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57538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8"/>
            <a:ext cx="11176000" cy="1601977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0398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8"/>
            <a:ext cx="11176000" cy="1601977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" y="6238882"/>
            <a:ext cx="12192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936991407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1860746080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3772507558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1078643446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498598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s-E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19343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4" name="Espace réservé de l'image de la bibliothèque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332399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40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40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9F160A9F-A9B8-4500-8973-60BDF84DA6A9}" type="slidenum">
              <a:rPr lang="fr-FR" altLang="es-ES" sz="1400" smtClean="0">
                <a:solidFill>
                  <a:srgbClr val="FFFFFF"/>
                </a:solidFill>
                <a:latin typeface="Times New Roman" panose="02020603050405020304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es-ES" sz="1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769526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re. Image de la bibliothèqu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9859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de l'image en ligne 2"/>
          <p:cNvSpPr>
            <a:spLocks noGrp="1"/>
          </p:cNvSpPr>
          <p:nvPr>
            <p:ph type="clipArt" sz="half" idx="1"/>
          </p:nvPr>
        </p:nvSpPr>
        <p:spPr>
          <a:xfrm>
            <a:off x="609600" y="1600203"/>
            <a:ext cx="5384800" cy="332399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197600" y="1600203"/>
            <a:ext cx="5384800" cy="160197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es-E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es-E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A28B128D-8D91-4F9C-BD4B-60E981472599}" type="slidenum">
              <a:rPr lang="fr-FR" altLang="es-ES" sz="140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es-E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661460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49859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160197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197600" y="1981200"/>
            <a:ext cx="5080000" cy="332399"/>
          </a:xfrm>
        </p:spPr>
        <p:txBody>
          <a:bodyPr/>
          <a:lstStyle/>
          <a:p>
            <a:endParaRPr lang="es-E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fr-FR" alt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fr-FR" alt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ED2BAE14-EEA5-4CB2-A4C0-BC8C8FD1C901}" type="slidenum">
              <a:rPr lang="fr-FR" altLang="es-ES"/>
              <a:pPr/>
              <a:t>‹N°›</a:t>
            </a:fld>
            <a:endParaRPr lang="fr-FR" altLang="es-ES"/>
          </a:p>
        </p:txBody>
      </p:sp>
    </p:spTree>
    <p:extLst>
      <p:ext uri="{BB962C8B-B14F-4D97-AF65-F5344CB8AC3E}">
        <p14:creationId xmlns:p14="http://schemas.microsoft.com/office/powerpoint/2010/main" val="113071759"/>
      </p:ext>
    </p:extLst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1725001"/>
            <a:ext cx="3932237" cy="33239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33239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16619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A5DA-B434-496D-A93A-4786ABC04BC5}" type="datetimeFigureOut">
              <a:rPr lang="es-ES" smtClean="0"/>
              <a:t>02/07/2017</a:t>
            </a:fld>
            <a:endParaRPr 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6005-D408-401E-BD6A-7CDB48DCF55C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848593"/>
      </p:ext>
    </p:extLst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498598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s-ES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332399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4E4EE16F-AC0B-40F9-98D6-1971AFE1B50E}" type="slidenum">
              <a:rPr lang="fr-FR" sz="1400" smtClean="0">
                <a:solidFill>
                  <a:srgbClr val="FFFFFF"/>
                </a:solidFill>
                <a:latin typeface="Times New Roman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sz="14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78686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3998808896"/>
      </p:ext>
    </p:extLst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2398295301"/>
      </p:ext>
    </p:extLst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re et graphique ou organigramme hiérarc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498598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s-ES"/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914400" y="1981200"/>
            <a:ext cx="10363200" cy="332399"/>
          </a:xfrm>
        </p:spPr>
        <p:txBody>
          <a:bodyPr/>
          <a:lstStyle/>
          <a:p>
            <a:endParaRPr lang="es-E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77AFB883-4367-4249-963E-06144CCD4D8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867635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7"/>
            <a:ext cx="11176000" cy="1601977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490067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12880"/>
            <a:ext cx="11176000" cy="1601977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470229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411553"/>
            <a:ext cx="5486400" cy="1306512"/>
          </a:xfrm>
        </p:spPr>
        <p:txBody>
          <a:bodyPr/>
          <a:lstStyle>
            <a:lvl1pPr marL="254976" indent="-254976">
              <a:lnSpc>
                <a:spcPct val="90000"/>
              </a:lnSpc>
              <a:defRPr sz="2100"/>
            </a:lvl1pPr>
            <a:lvl2pPr marL="504992" indent="-244062">
              <a:lnSpc>
                <a:spcPct val="90000"/>
              </a:lnSpc>
              <a:defRPr sz="1800"/>
            </a:lvl2pPr>
            <a:lvl3pPr marL="715321" indent="-216283">
              <a:lnSpc>
                <a:spcPct val="90000"/>
              </a:lnSpc>
              <a:defRPr sz="1500"/>
            </a:lvl3pPr>
            <a:lvl4pPr marL="920691" indent="-205370">
              <a:lnSpc>
                <a:spcPct val="90000"/>
              </a:lnSpc>
              <a:defRPr sz="1350"/>
            </a:lvl4pPr>
            <a:lvl5pPr marL="1136974" indent="-210330">
              <a:lnSpc>
                <a:spcPct val="90000"/>
              </a:lnSpc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11553"/>
            <a:ext cx="5486400" cy="1306512"/>
          </a:xfrm>
        </p:spPr>
        <p:txBody>
          <a:bodyPr/>
          <a:lstStyle>
            <a:lvl1pPr marL="260930" indent="-260930">
              <a:lnSpc>
                <a:spcPct val="90000"/>
              </a:lnSpc>
              <a:defRPr sz="2100"/>
            </a:lvl1pPr>
            <a:lvl2pPr marL="504992" indent="-254976">
              <a:lnSpc>
                <a:spcPct val="90000"/>
              </a:lnSpc>
              <a:defRPr sz="1800"/>
            </a:lvl2pPr>
            <a:lvl3pPr marL="721274" indent="-227196">
              <a:lnSpc>
                <a:spcPct val="90000"/>
              </a:lnSpc>
              <a:defRPr sz="1500"/>
            </a:lvl3pPr>
            <a:lvl4pPr marL="920691" indent="-199417">
              <a:lnSpc>
                <a:spcPct val="90000"/>
              </a:lnSpc>
              <a:defRPr sz="1350"/>
            </a:lvl4pPr>
            <a:lvl5pPr marL="1136974" indent="-205370">
              <a:lnSpc>
                <a:spcPct val="90000"/>
              </a:lnSpc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355201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844368"/>
            <a:ext cx="5486400" cy="259686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75" b="1"/>
            </a:lvl1pPr>
            <a:lvl2pPr marL="342878" indent="0">
              <a:buNone/>
              <a:defRPr sz="1500" b="1"/>
            </a:lvl2pPr>
            <a:lvl3pPr marL="685755" indent="0">
              <a:buNone/>
              <a:defRPr sz="1350" b="1"/>
            </a:lvl3pPr>
            <a:lvl4pPr marL="1028633" indent="0">
              <a:buNone/>
              <a:defRPr sz="1200" b="1"/>
            </a:lvl4pPr>
            <a:lvl5pPr marL="1371511" indent="0">
              <a:buNone/>
              <a:defRPr sz="1200" b="1"/>
            </a:lvl5pPr>
            <a:lvl6pPr marL="1714389" indent="0">
              <a:buNone/>
              <a:defRPr sz="1200" b="1"/>
            </a:lvl6pPr>
            <a:lvl7pPr marL="2057267" indent="0">
              <a:buNone/>
              <a:defRPr sz="1200" b="1"/>
            </a:lvl7pPr>
            <a:lvl8pPr marL="2400144" indent="0">
              <a:buNone/>
              <a:defRPr sz="1200" b="1"/>
            </a:lvl8pPr>
            <a:lvl9pPr marL="2743022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999" y="2174876"/>
            <a:ext cx="5486400" cy="1153008"/>
          </a:xfrm>
        </p:spPr>
        <p:txBody>
          <a:bodyPr/>
          <a:lstStyle>
            <a:lvl1pPr marL="211323" indent="-211323">
              <a:defRPr sz="1725"/>
            </a:lvl1pPr>
            <a:lvl2pPr marL="421654" indent="-199417">
              <a:defRPr sz="1500"/>
            </a:lvl2pPr>
            <a:lvl3pPr marL="610157" indent="-182551">
              <a:defRPr sz="1350"/>
            </a:lvl3pPr>
            <a:lvl4pPr marL="787746" indent="-171638">
              <a:defRPr sz="1275"/>
            </a:lvl4pPr>
            <a:lvl5pPr marL="959384" indent="-154772">
              <a:defRPr sz="1275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4646" y="1844368"/>
            <a:ext cx="5489359" cy="259686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75" b="1"/>
            </a:lvl1pPr>
            <a:lvl2pPr marL="342878" indent="0">
              <a:buNone/>
              <a:defRPr sz="1500" b="1"/>
            </a:lvl2pPr>
            <a:lvl3pPr marL="685755" indent="0">
              <a:buNone/>
              <a:defRPr sz="1350" b="1"/>
            </a:lvl3pPr>
            <a:lvl4pPr marL="1028633" indent="0">
              <a:buNone/>
              <a:defRPr sz="1200" b="1"/>
            </a:lvl4pPr>
            <a:lvl5pPr marL="1371511" indent="0">
              <a:buNone/>
              <a:defRPr sz="1200" b="1"/>
            </a:lvl5pPr>
            <a:lvl6pPr marL="1714389" indent="0">
              <a:buNone/>
              <a:defRPr sz="1200" b="1"/>
            </a:lvl6pPr>
            <a:lvl7pPr marL="2057267" indent="0">
              <a:buNone/>
              <a:defRPr sz="1200" b="1"/>
            </a:lvl7pPr>
            <a:lvl8pPr marL="2400144" indent="0">
              <a:buNone/>
              <a:defRPr sz="1200" b="1"/>
            </a:lvl8pPr>
            <a:lvl9pPr marL="2743022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490632" cy="1153008"/>
          </a:xfrm>
        </p:spPr>
        <p:txBody>
          <a:bodyPr/>
          <a:lstStyle>
            <a:lvl1pPr marL="222236" indent="-222236">
              <a:defRPr sz="1725"/>
            </a:lvl1pPr>
            <a:lvl2pPr marL="427605" indent="-205370">
              <a:defRPr sz="1500"/>
            </a:lvl2pPr>
            <a:lvl3pPr marL="616109" indent="-183544">
              <a:defRPr sz="1350"/>
            </a:lvl3pPr>
            <a:lvl4pPr marL="787746" indent="-177590">
              <a:defRPr sz="1275"/>
            </a:lvl4pPr>
            <a:lvl5pPr marL="959384" indent="-165685">
              <a:defRPr sz="1275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552723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3323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513569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9399523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230193"/>
            <a:ext cx="11176000" cy="4985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412882"/>
            <a:ext cx="11176000" cy="1601977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3545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</p:sldLayoutIdLst>
  <p:transition spd="slow">
    <p:fade/>
  </p:transition>
  <p:txStyles>
    <p:titleStyle>
      <a:lvl1pPr algn="l" defTabSz="685755" rtl="0" eaLnBrk="1" latinLnBrk="0" hangingPunct="1">
        <a:lnSpc>
          <a:spcPct val="90000"/>
        </a:lnSpc>
        <a:spcBef>
          <a:spcPct val="0"/>
        </a:spcBef>
        <a:buNone/>
        <a:defRPr lang="en-US" sz="3600" b="0" kern="1200" cap="none" spc="-113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297649" indent="-297649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97649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5"/>
        </a:buBlip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44143" indent="-258359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3692" indent="-259550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56099" indent="-252407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27" indent="-171439" algn="l" defTabSz="68575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05" indent="-171439" algn="l" defTabSz="68575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83" indent="-171439" algn="l" defTabSz="68575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61" indent="-171439" algn="l" defTabSz="68575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8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5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33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11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89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67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44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22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msworld.ne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msworld.ne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yoclinic.org/diseases-conditions/vaginal-atrophy/home/ovc-2020016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yoclinic.org/about-this-site/welcom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yoclinic.org/about-this-site/welcome" TargetMode="External"/><Relationship Id="rId2" Type="http://schemas.openxmlformats.org/officeDocument/2006/relationships/hyperlink" Target="http://www.mayoclinic.org/diseases-conditions/vaginal-atrophy/home/ovc-20200167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msworld.ne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msworld.net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07568" y="188640"/>
            <a:ext cx="7851648" cy="5688632"/>
          </a:xfrm>
        </p:spPr>
        <p:txBody>
          <a:bodyPr/>
          <a:lstStyle/>
          <a:p>
            <a:pPr algn="ctr">
              <a:defRPr/>
            </a:pPr>
            <a:r>
              <a:rPr lang="es-ES" sz="6000" dirty="0">
                <a:solidFill>
                  <a:srgbClr val="FFC000"/>
                </a:solidFill>
              </a:rPr>
              <a:t>Los síntomas de la menopausia = cesación de las menstruaciones</a:t>
            </a:r>
            <a:br>
              <a:rPr lang="es-ES" sz="6000" dirty="0">
                <a:solidFill>
                  <a:srgbClr val="FFC000"/>
                </a:solidFill>
              </a:rPr>
            </a:br>
            <a:r>
              <a:rPr lang="es-ES" sz="1400" dirty="0">
                <a:solidFill>
                  <a:srgbClr val="FFC000"/>
                </a:solidFill>
              </a:rPr>
              <a:t> </a:t>
            </a:r>
            <a:br>
              <a:rPr lang="es-ES" sz="6000" dirty="0">
                <a:solidFill>
                  <a:srgbClr val="FFC000"/>
                </a:solidFill>
              </a:rPr>
            </a:br>
            <a:r>
              <a:rPr lang="es-ES" sz="6000" dirty="0">
                <a:solidFill>
                  <a:srgbClr val="92D050"/>
                </a:solidFill>
              </a:rPr>
              <a:t>no son idénticos a</a:t>
            </a:r>
            <a:br>
              <a:rPr lang="es-ES" sz="6000" dirty="0">
                <a:solidFill>
                  <a:srgbClr val="92D050"/>
                </a:solidFill>
              </a:rPr>
            </a:br>
            <a:r>
              <a:rPr lang="es-ES" sz="1400" dirty="0">
                <a:solidFill>
                  <a:srgbClr val="FFC000"/>
                </a:solidFill>
              </a:rPr>
              <a:t> </a:t>
            </a:r>
            <a:br>
              <a:rPr lang="es-ES" sz="6000" dirty="0">
                <a:solidFill>
                  <a:srgbClr val="FFC000"/>
                </a:solidFill>
              </a:rPr>
            </a:br>
            <a:r>
              <a:rPr lang="es-ES" sz="6000" dirty="0">
                <a:solidFill>
                  <a:srgbClr val="FFC000"/>
                </a:solidFill>
              </a:rPr>
              <a:t>Los síntomas de la enfermedad menopausia</a:t>
            </a:r>
            <a:br>
              <a:rPr lang="es-ES" sz="6000" dirty="0">
                <a:solidFill>
                  <a:srgbClr val="FFC000"/>
                </a:solidFill>
              </a:rPr>
            </a:br>
            <a:br>
              <a:rPr lang="es-ES" sz="6000" dirty="0">
                <a:solidFill>
                  <a:srgbClr val="FFC000"/>
                </a:solidFill>
              </a:rPr>
            </a:br>
            <a:endParaRPr lang="es-ES" sz="6000" dirty="0">
              <a:solidFill>
                <a:srgbClr val="FFC000"/>
              </a:solidFill>
            </a:endParaRPr>
          </a:p>
        </p:txBody>
      </p:sp>
      <p:sp>
        <p:nvSpPr>
          <p:cNvPr id="4" name="Sous-titre 2"/>
          <p:cNvSpPr>
            <a:spLocks noGrp="1"/>
          </p:cNvSpPr>
          <p:nvPr>
            <p:ph type="subTitle" idx="1"/>
          </p:nvPr>
        </p:nvSpPr>
        <p:spPr>
          <a:xfrm>
            <a:off x="0" y="6258731"/>
            <a:ext cx="11990381" cy="416389"/>
          </a:xfrm>
        </p:spPr>
        <p:txBody>
          <a:bodyPr/>
          <a:lstStyle/>
          <a:p>
            <a:r>
              <a:rPr lang="es-ES" dirty="0"/>
              <a:t>                                                                                                                                         </a:t>
            </a:r>
            <a:r>
              <a:rPr lang="es-ES" dirty="0">
                <a:hlinkClick r:id="rId3"/>
              </a:rPr>
              <a:t>www.hmsworld.net</a:t>
            </a:r>
            <a:r>
              <a:rPr lang="es-E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216490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88640"/>
            <a:ext cx="9144000" cy="936104"/>
          </a:xfrm>
        </p:spPr>
        <p:txBody>
          <a:bodyPr/>
          <a:lstStyle/>
          <a:p>
            <a:pPr algn="ctr">
              <a:defRPr/>
            </a:pPr>
            <a:r>
              <a:rPr lang="es-ES" sz="6000" dirty="0">
                <a:solidFill>
                  <a:srgbClr val="FFC000"/>
                </a:solidFill>
              </a:rPr>
              <a:t>Ejemplo de la atrofia vaginal</a:t>
            </a:r>
            <a:br>
              <a:rPr lang="es-ES" sz="6000" dirty="0">
                <a:solidFill>
                  <a:srgbClr val="FFC000"/>
                </a:solidFill>
              </a:rPr>
            </a:br>
            <a:br>
              <a:rPr lang="es-ES" sz="6000" dirty="0">
                <a:solidFill>
                  <a:srgbClr val="FFC000"/>
                </a:solidFill>
              </a:rPr>
            </a:br>
            <a:endParaRPr lang="es-ES" sz="6000" dirty="0">
              <a:solidFill>
                <a:schemeClr val="tx1"/>
              </a:solidFill>
            </a:endParaRPr>
          </a:p>
        </p:txBody>
      </p:sp>
      <p:sp>
        <p:nvSpPr>
          <p:cNvPr id="4" name="Sous-titre 2"/>
          <p:cNvSpPr>
            <a:spLocks noGrp="1"/>
          </p:cNvSpPr>
          <p:nvPr>
            <p:ph type="subTitle" idx="1"/>
          </p:nvPr>
        </p:nvSpPr>
        <p:spPr>
          <a:xfrm>
            <a:off x="0" y="6258731"/>
            <a:ext cx="11990381" cy="416389"/>
          </a:xfrm>
        </p:spPr>
        <p:txBody>
          <a:bodyPr/>
          <a:lstStyle/>
          <a:p>
            <a:r>
              <a:rPr lang="es-ES" dirty="0"/>
              <a:t>                                                                                                                                         </a:t>
            </a:r>
            <a:r>
              <a:rPr lang="es-ES" dirty="0">
                <a:hlinkClick r:id="rId3"/>
              </a:rPr>
              <a:t>www.hmsworld.net</a:t>
            </a:r>
            <a:r>
              <a:rPr lang="es-ES" dirty="0"/>
              <a:t>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534764" y="1700808"/>
            <a:ext cx="90078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solidFill>
                  <a:srgbClr val="FFFFFF"/>
                </a:solidFill>
                <a:latin typeface="Calibri"/>
              </a:rPr>
              <a:t>Podría ser un síntoma asociado a la menopausia (por falta de estriol).</a:t>
            </a:r>
            <a:br>
              <a:rPr lang="es-ES" sz="4400" dirty="0">
                <a:solidFill>
                  <a:srgbClr val="FFC000"/>
                </a:solidFill>
                <a:latin typeface="Calibri"/>
              </a:rPr>
            </a:br>
            <a:br>
              <a:rPr lang="es-ES" sz="4400" dirty="0">
                <a:solidFill>
                  <a:srgbClr val="FFC000"/>
                </a:solidFill>
                <a:latin typeface="Calibri"/>
              </a:rPr>
            </a:br>
            <a:r>
              <a:rPr lang="es-ES" sz="4400" dirty="0">
                <a:solidFill>
                  <a:srgbClr val="FF0000"/>
                </a:solidFill>
                <a:latin typeface="Calibri"/>
              </a:rPr>
              <a:t>No es </a:t>
            </a:r>
            <a:r>
              <a:rPr lang="es-ES" sz="4400" dirty="0">
                <a:solidFill>
                  <a:srgbClr val="FFFFFF"/>
                </a:solidFill>
                <a:latin typeface="Calibri"/>
              </a:rPr>
              <a:t>un síntoma de la “enfermedad menopausia” (falta de testosterona y de </a:t>
            </a:r>
            <a:r>
              <a:rPr lang="es-ES" sz="4400">
                <a:solidFill>
                  <a:srgbClr val="FFFFFF"/>
                </a:solidFill>
                <a:latin typeface="Calibri"/>
              </a:rPr>
              <a:t>Dihidrotestosterona).</a:t>
            </a:r>
            <a:endParaRPr lang="es-ES" sz="4400" dirty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1340924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33996" y="1"/>
            <a:ext cx="9685538" cy="6980372"/>
          </a:xfrm>
        </p:spPr>
        <p:txBody>
          <a:bodyPr/>
          <a:lstStyle/>
          <a:p>
            <a:r>
              <a:rPr lang="en-US" b="1" dirty="0">
                <a:effectLst/>
                <a:hlinkClick r:id="rId3"/>
              </a:rPr>
              <a:t>Vaginal atrophy</a:t>
            </a:r>
            <a:r>
              <a:rPr lang="en-US" b="1" dirty="0">
                <a:effectLst/>
              </a:rPr>
              <a:t>   Overview </a:t>
            </a:r>
            <a:r>
              <a:rPr lang="en-US" b="1" dirty="0" err="1">
                <a:effectLst/>
              </a:rPr>
              <a:t>según</a:t>
            </a:r>
            <a:r>
              <a:rPr lang="en-US" b="1" dirty="0">
                <a:effectLst/>
              </a:rPr>
              <a:t> el </a:t>
            </a:r>
            <a:r>
              <a:rPr lang="en-US" dirty="0">
                <a:effectLst/>
                <a:hlinkClick r:id="rId4"/>
              </a:rPr>
              <a:t>Mayo Clinic Staff</a:t>
            </a:r>
            <a:br>
              <a:rPr lang="en-US" dirty="0">
                <a:effectLst/>
              </a:rPr>
            </a:br>
            <a:r>
              <a:rPr lang="es-ES" dirty="0">
                <a:effectLst/>
              </a:rPr>
              <a:t>Atrofia vaginal (vaginitis atrófica) es adelgazamiento, sequedad e inflamación de las paredes vaginales </a:t>
            </a:r>
            <a:r>
              <a:rPr lang="es-ES" dirty="0">
                <a:solidFill>
                  <a:srgbClr val="92D050"/>
                </a:solidFill>
                <a:effectLst/>
              </a:rPr>
              <a:t>debido a su cuerpo tener menos estrógeno</a:t>
            </a:r>
            <a:r>
              <a:rPr lang="es-ES" dirty="0">
                <a:effectLst/>
              </a:rPr>
              <a:t>. Atrofia vaginal se produce más a menudo después de la menopausia. Para muchas mujeres, atrofia vaginal no sólo hace dolorosas las relaciones sexuales, sino que </a:t>
            </a:r>
            <a:r>
              <a:rPr lang="es-ES" dirty="0">
                <a:solidFill>
                  <a:srgbClr val="FF0000"/>
                </a:solidFill>
                <a:effectLst/>
              </a:rPr>
              <a:t>también conduce a angustiosos síntomas urinarios.</a:t>
            </a:r>
            <a:r>
              <a:rPr lang="es-ES" dirty="0">
                <a:effectLst/>
              </a:rPr>
              <a:t> Debido a la naturaleza interconectada de los síntomas urinarios y vaginales de esta afección, los expertos coinciden en que un término más exacto para la atrofia vaginal y sus síntomas acompañantes es "genitourinario síndrome de la menopausia (GSM)".</a:t>
            </a:r>
            <a:br>
              <a:rPr lang="en-US" dirty="0">
                <a:effectLst/>
              </a:rPr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66223912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5606" y="212439"/>
            <a:ext cx="9431784" cy="6294894"/>
          </a:xfrm>
        </p:spPr>
        <p:txBody>
          <a:bodyPr/>
          <a:lstStyle/>
          <a:p>
            <a:r>
              <a:rPr lang="en-US" b="1" dirty="0">
                <a:effectLst/>
                <a:hlinkClick r:id="rId2"/>
              </a:rPr>
              <a:t>Vaginal atrophy</a:t>
            </a:r>
            <a:r>
              <a:rPr lang="en-US" b="1" dirty="0">
                <a:effectLst/>
              </a:rPr>
              <a:t>   Overview Según el </a:t>
            </a:r>
            <a:r>
              <a:rPr lang="en-US" dirty="0">
                <a:effectLst/>
                <a:hlinkClick r:id="rId3"/>
              </a:rPr>
              <a:t>Mayo Clinic Staff</a:t>
            </a: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r>
              <a:rPr lang="es-ES" sz="4400" dirty="0">
                <a:effectLst/>
              </a:rPr>
              <a:t>Tratamientos simples y efectivos para genitourinario, síndrome de la menopausia: atrofia vaginal </a:t>
            </a:r>
            <a:r>
              <a:rPr lang="es-ES" sz="4400" dirty="0">
                <a:solidFill>
                  <a:srgbClr val="FF0000"/>
                </a:solidFill>
                <a:effectLst/>
              </a:rPr>
              <a:t>y sus síntomas urinarios </a:t>
            </a:r>
            <a:r>
              <a:rPr lang="es-ES" sz="4400" dirty="0">
                <a:effectLst/>
              </a:rPr>
              <a:t>— están disponibles. </a:t>
            </a:r>
            <a:r>
              <a:rPr lang="es-ES" sz="4400" dirty="0">
                <a:solidFill>
                  <a:srgbClr val="FF0000"/>
                </a:solidFill>
                <a:effectLst/>
              </a:rPr>
              <a:t>Reducidos niveles de estrógenos </a:t>
            </a:r>
            <a:r>
              <a:rPr lang="es-ES" sz="4400" dirty="0">
                <a:effectLst/>
              </a:rPr>
              <a:t>resultan en los cambios a su cuerpo, pero no significa que usted tiene que vivir con la incomodidad de GSM.</a:t>
            </a:r>
            <a:br>
              <a:rPr lang="en-US" sz="4400" dirty="0">
                <a:effectLst/>
              </a:rPr>
            </a:br>
            <a:br>
              <a:rPr lang="en-US" dirty="0">
                <a:effectLst/>
              </a:rPr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00251971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/>
          <p:cNvSpPr>
            <a:spLocks noGrp="1"/>
          </p:cNvSpPr>
          <p:nvPr>
            <p:ph type="subTitle" idx="1"/>
          </p:nvPr>
        </p:nvSpPr>
        <p:spPr>
          <a:xfrm>
            <a:off x="0" y="6366089"/>
            <a:ext cx="12192000" cy="324271"/>
          </a:xfrm>
        </p:spPr>
        <p:txBody>
          <a:bodyPr/>
          <a:lstStyle/>
          <a:p>
            <a:r>
              <a:rPr lang="es-ES" dirty="0"/>
              <a:t>                                                                                                                                      </a:t>
            </a:r>
            <a:r>
              <a:rPr lang="es-ES" dirty="0">
                <a:hlinkClick r:id="rId3"/>
              </a:rPr>
              <a:t>www.hmsworld.net</a:t>
            </a:r>
            <a:r>
              <a:rPr lang="es-ES" dirty="0"/>
              <a:t>	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524001" y="1412777"/>
            <a:ext cx="90078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solidFill>
                  <a:srgbClr val="FFC000"/>
                </a:solidFill>
                <a:latin typeface="Calibri"/>
              </a:rPr>
              <a:t>Los </a:t>
            </a:r>
            <a:r>
              <a:rPr lang="es-ES" sz="4400" dirty="0">
                <a:solidFill>
                  <a:srgbClr val="FF0000"/>
                </a:solidFill>
                <a:latin typeface="Calibri"/>
              </a:rPr>
              <a:t>síntomas urinarios </a:t>
            </a:r>
            <a:r>
              <a:rPr lang="es-ES" sz="4400" dirty="0">
                <a:solidFill>
                  <a:srgbClr val="FFC000"/>
                </a:solidFill>
                <a:latin typeface="Calibri"/>
              </a:rPr>
              <a:t>son causados por la falta de Dihidrotestosterona</a:t>
            </a:r>
            <a:br>
              <a:rPr lang="es-ES" sz="4400" dirty="0">
                <a:solidFill>
                  <a:srgbClr val="FFC000"/>
                </a:solidFill>
                <a:latin typeface="Calibri"/>
              </a:rPr>
            </a:br>
            <a:r>
              <a:rPr lang="es-ES" sz="4400" dirty="0">
                <a:solidFill>
                  <a:srgbClr val="FFFFFF"/>
                </a:solidFill>
                <a:latin typeface="Calibri"/>
              </a:rPr>
              <a:t>Es un síntoma de la menopausia pero también </a:t>
            </a:r>
            <a:r>
              <a:rPr lang="es-ES" sz="4400" dirty="0">
                <a:solidFill>
                  <a:srgbClr val="FF0000"/>
                </a:solidFill>
                <a:latin typeface="Calibri"/>
              </a:rPr>
              <a:t>especifico </a:t>
            </a:r>
            <a:r>
              <a:rPr lang="es-ES" sz="4400" dirty="0">
                <a:solidFill>
                  <a:srgbClr val="FFFFFF"/>
                </a:solidFill>
                <a:latin typeface="Calibri"/>
              </a:rPr>
              <a:t>de la “enfermedad menopausia” (falta de testosterona y de Dihidrotestosterona)</a:t>
            </a:r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1660184" y="188641"/>
            <a:ext cx="9007817" cy="1224136"/>
          </a:xfrm>
        </p:spPr>
        <p:txBody>
          <a:bodyPr/>
          <a:lstStyle/>
          <a:p>
            <a:pPr algn="ctr"/>
            <a:r>
              <a:rPr lang="es-ES" dirty="0" err="1">
                <a:effectLst/>
              </a:rPr>
              <a:t>Realmante</a:t>
            </a:r>
            <a:r>
              <a:rPr lang="es-ES" dirty="0">
                <a:effectLst/>
              </a:rPr>
              <a:t> en el síndrome genitourinario de la menopausia (SGM).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99670827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808455" y="1412777"/>
            <a:ext cx="860802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solidFill>
                  <a:srgbClr val="FF0000"/>
                </a:solidFill>
                <a:latin typeface="Calibri"/>
              </a:rPr>
              <a:t>Las relaciones sexuales dolorosas</a:t>
            </a:r>
          </a:p>
          <a:p>
            <a:r>
              <a:rPr lang="es-ES" sz="4400" dirty="0">
                <a:solidFill>
                  <a:srgbClr val="FFFFFF"/>
                </a:solidFill>
                <a:latin typeface="Calibri"/>
              </a:rPr>
              <a:t>Podrían ser secundarios esencialmente a una</a:t>
            </a:r>
            <a:r>
              <a:rPr lang="es-ES" sz="4400" dirty="0">
                <a:solidFill>
                  <a:srgbClr val="FFC000"/>
                </a:solidFill>
                <a:latin typeface="Calibri"/>
              </a:rPr>
              <a:t> </a:t>
            </a:r>
            <a:r>
              <a:rPr lang="es-ES" sz="4400" dirty="0">
                <a:solidFill>
                  <a:srgbClr val="FFFFFF"/>
                </a:solidFill>
                <a:latin typeface="Calibri"/>
              </a:rPr>
              <a:t>falta </a:t>
            </a:r>
          </a:p>
          <a:p>
            <a:r>
              <a:rPr lang="es-ES" sz="4400" dirty="0">
                <a:solidFill>
                  <a:srgbClr val="FFFFFF"/>
                </a:solidFill>
                <a:latin typeface="Calibri"/>
              </a:rPr>
              <a:t>de  Dihidrotestosterona, provocando una atrofia de las glándulas sexuales masculinas de la mujer, y por lo tanto de sus secreciones.</a:t>
            </a:r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1660184" y="188641"/>
            <a:ext cx="9007817" cy="1224136"/>
          </a:xfrm>
        </p:spPr>
        <p:txBody>
          <a:bodyPr/>
          <a:lstStyle/>
          <a:p>
            <a:pPr algn="ctr"/>
            <a:r>
              <a:rPr lang="es-ES">
                <a:effectLst/>
              </a:rPr>
              <a:t>En el genitourinario </a:t>
            </a:r>
            <a:r>
              <a:rPr lang="es-ES" dirty="0">
                <a:effectLst/>
              </a:rPr>
              <a:t>síndrome de la menopausia (GSM)".</a:t>
            </a:r>
            <a:endParaRPr lang="es-ES" dirty="0"/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0" y="6258731"/>
            <a:ext cx="11990381" cy="41638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685755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878" indent="0" algn="ctr" defTabSz="685755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755" indent="0" algn="ctr" defTabSz="685755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633" indent="0" algn="ctr" defTabSz="685755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511" indent="0" algn="ctr" defTabSz="685755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389" indent="0" algn="ctr" defTabSz="685755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267" indent="0" algn="ctr" defTabSz="685755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144" indent="0" algn="ctr" defTabSz="685755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022" indent="0" algn="ctr" defTabSz="685755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                                                                                                                                         </a:t>
            </a:r>
            <a:r>
              <a:rPr lang="es-ES">
                <a:hlinkClick r:id="rId3"/>
              </a:rPr>
              <a:t>www.hmsworld.net</a:t>
            </a:r>
            <a:r>
              <a:rPr lang="es-ES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22806449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Blue Segoe 4-3 template-template_April-17-2007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139</Words>
  <Application>Microsoft Office PowerPoint</Application>
  <PresentationFormat>Grand écran</PresentationFormat>
  <Paragraphs>20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Blue Segoe 4-3 template-template_April-17-2007</vt:lpstr>
      <vt:lpstr>Los síntomas de la menopausia = cesación de las menstruaciones   no son idénticos a   Los síntomas de la enfermedad menopausia  </vt:lpstr>
      <vt:lpstr>Ejemplo de la atrofia vaginal  </vt:lpstr>
      <vt:lpstr>Vaginal atrophy   Overview según el Mayo Clinic Staff Atrofia vaginal (vaginitis atrófica) es adelgazamiento, sequedad e inflamación de las paredes vaginales debido a su cuerpo tener menos estrógeno. Atrofia vaginal se produce más a menudo después de la menopausia. Para muchas mujeres, atrofia vaginal no sólo hace dolorosas las relaciones sexuales, sino que también conduce a angustiosos síntomas urinarios. Debido a la naturaleza interconectada de los síntomas urinarios y vaginales de esta afección, los expertos coinciden en que un término más exacto para la atrofia vaginal y sus síntomas acompañantes es "genitourinario síndrome de la menopausia (GSM)". </vt:lpstr>
      <vt:lpstr>Vaginal atrophy   Overview Según el Mayo Clinic Staff  Tratamientos simples y efectivos para genitourinario, síndrome de la menopausia: atrofia vaginal y sus síntomas urinarios — están disponibles. Reducidos niveles de estrógenos resultan en los cambios a su cuerpo, pero no significa que usted tiene que vivir con la incomodidad de GSM.  </vt:lpstr>
      <vt:lpstr>Realmante en el síndrome genitourinario de la menopausia (SGM).</vt:lpstr>
      <vt:lpstr>En el genitourinario síndrome de la menopausia (GSM)".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georges debled</dc:creator>
  <cp:lastModifiedBy>georges debled</cp:lastModifiedBy>
  <cp:revision>9</cp:revision>
  <dcterms:created xsi:type="dcterms:W3CDTF">2017-04-05T06:08:09Z</dcterms:created>
  <dcterms:modified xsi:type="dcterms:W3CDTF">2017-07-02T13:54:09Z</dcterms:modified>
</cp:coreProperties>
</file>